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3701" r:id="rId2"/>
  </p:sldMasterIdLst>
  <p:notesMasterIdLst>
    <p:notesMasterId r:id="rId28"/>
  </p:notesMasterIdLst>
  <p:handoutMasterIdLst>
    <p:handoutMasterId r:id="rId29"/>
  </p:handoutMasterIdLst>
  <p:sldIdLst>
    <p:sldId id="289" r:id="rId3"/>
    <p:sldId id="290" r:id="rId4"/>
    <p:sldId id="272" r:id="rId5"/>
    <p:sldId id="277" r:id="rId6"/>
    <p:sldId id="283" r:id="rId7"/>
    <p:sldId id="285" r:id="rId8"/>
    <p:sldId id="286" r:id="rId9"/>
    <p:sldId id="257" r:id="rId10"/>
    <p:sldId id="258" r:id="rId11"/>
    <p:sldId id="259" r:id="rId12"/>
    <p:sldId id="260" r:id="rId13"/>
    <p:sldId id="261" r:id="rId14"/>
    <p:sldId id="262" r:id="rId15"/>
    <p:sldId id="271" r:id="rId16"/>
    <p:sldId id="265" r:id="rId17"/>
    <p:sldId id="267" r:id="rId18"/>
    <p:sldId id="266" r:id="rId19"/>
    <p:sldId id="269" r:id="rId20"/>
    <p:sldId id="278" r:id="rId21"/>
    <p:sldId id="279" r:id="rId22"/>
    <p:sldId id="280" r:id="rId23"/>
    <p:sldId id="281" r:id="rId24"/>
    <p:sldId id="287" r:id="rId25"/>
    <p:sldId id="284" r:id="rId26"/>
    <p:sldId id="291" r:id="rId27"/>
  </p:sldIdLst>
  <p:sldSz cx="9144000" cy="6858000" type="screen4x3"/>
  <p:notesSz cx="9874250"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00"/>
    <a:srgbClr val="CCFF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88834" autoAdjust="0"/>
  </p:normalViewPr>
  <p:slideViewPr>
    <p:cSldViewPr snapToGrid="0" snapToObjects="1">
      <p:cViewPr>
        <p:scale>
          <a:sx n="90" d="100"/>
          <a:sy n="90" d="100"/>
        </p:scale>
        <p:origin x="-600" y="-24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842" cy="339884"/>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sz="quarter" idx="1"/>
          </p:nvPr>
        </p:nvSpPr>
        <p:spPr>
          <a:xfrm>
            <a:off x="5593123" y="0"/>
            <a:ext cx="4278842" cy="339884"/>
          </a:xfrm>
          <a:prstGeom prst="rect">
            <a:avLst/>
          </a:prstGeom>
        </p:spPr>
        <p:txBody>
          <a:bodyPr vert="horz" lIns="91440" tIns="45720" rIns="91440" bIns="45720" rtlCol="0"/>
          <a:lstStyle>
            <a:lvl1pPr algn="r">
              <a:defRPr sz="1200"/>
            </a:lvl1pPr>
          </a:lstStyle>
          <a:p>
            <a:r>
              <a:rPr lang="en-US" smtClean="0"/>
              <a:t>28/9/2018</a:t>
            </a:r>
            <a:endParaRPr lang="en-MY"/>
          </a:p>
        </p:txBody>
      </p:sp>
      <p:sp>
        <p:nvSpPr>
          <p:cNvPr id="4" name="Footer Placeholder 3"/>
          <p:cNvSpPr>
            <a:spLocks noGrp="1"/>
          </p:cNvSpPr>
          <p:nvPr>
            <p:ph type="ftr" sz="quarter" idx="2"/>
          </p:nvPr>
        </p:nvSpPr>
        <p:spPr>
          <a:xfrm>
            <a:off x="0" y="6456612"/>
            <a:ext cx="4278842" cy="339884"/>
          </a:xfrm>
          <a:prstGeom prst="rect">
            <a:avLst/>
          </a:prstGeom>
        </p:spPr>
        <p:txBody>
          <a:bodyPr vert="horz" lIns="91440" tIns="45720" rIns="91440" bIns="45720" rtlCol="0" anchor="b"/>
          <a:lstStyle>
            <a:lvl1pPr algn="l">
              <a:defRPr sz="1200"/>
            </a:lvl1pPr>
          </a:lstStyle>
          <a:p>
            <a:r>
              <a:rPr lang="en-MY" smtClean="0"/>
              <a:t>ToT CPG Management of Colorectal Carcinoma</a:t>
            </a:r>
            <a:endParaRPr lang="en-MY"/>
          </a:p>
        </p:txBody>
      </p:sp>
      <p:sp>
        <p:nvSpPr>
          <p:cNvPr id="5" name="Slide Number Placeholder 4"/>
          <p:cNvSpPr>
            <a:spLocks noGrp="1"/>
          </p:cNvSpPr>
          <p:nvPr>
            <p:ph type="sldNum" sz="quarter" idx="3"/>
          </p:nvPr>
        </p:nvSpPr>
        <p:spPr>
          <a:xfrm>
            <a:off x="5593123" y="6456612"/>
            <a:ext cx="4278842" cy="339884"/>
          </a:xfrm>
          <a:prstGeom prst="rect">
            <a:avLst/>
          </a:prstGeom>
        </p:spPr>
        <p:txBody>
          <a:bodyPr vert="horz" lIns="91440" tIns="45720" rIns="91440" bIns="45720" rtlCol="0" anchor="b"/>
          <a:lstStyle>
            <a:lvl1pPr algn="r">
              <a:defRPr sz="1200"/>
            </a:lvl1pPr>
          </a:lstStyle>
          <a:p>
            <a:fld id="{90B0CD00-5528-4F95-ACDD-BF44940E19A1}" type="slidenum">
              <a:rPr lang="en-MY" smtClean="0"/>
              <a:t>‹#›</a:t>
            </a:fld>
            <a:endParaRPr lang="en-MY"/>
          </a:p>
        </p:txBody>
      </p:sp>
    </p:spTree>
    <p:extLst>
      <p:ext uri="{BB962C8B-B14F-4D97-AF65-F5344CB8AC3E}">
        <p14:creationId xmlns:p14="http://schemas.microsoft.com/office/powerpoint/2010/main" val="138348871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842" cy="3398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593123" y="0"/>
            <a:ext cx="4278842" cy="339884"/>
          </a:xfrm>
          <a:prstGeom prst="rect">
            <a:avLst/>
          </a:prstGeom>
        </p:spPr>
        <p:txBody>
          <a:bodyPr vert="horz" lIns="91440" tIns="45720" rIns="91440" bIns="45720" rtlCol="0"/>
          <a:lstStyle>
            <a:lvl1pPr algn="r">
              <a:defRPr sz="1200"/>
            </a:lvl1pPr>
          </a:lstStyle>
          <a:p>
            <a:r>
              <a:rPr lang="en-US" smtClean="0"/>
              <a:t>28/9/2018</a:t>
            </a:r>
            <a:endParaRPr lang="en-US"/>
          </a:p>
        </p:txBody>
      </p:sp>
      <p:sp>
        <p:nvSpPr>
          <p:cNvPr id="4" name="Slide Image Placeholder 3"/>
          <p:cNvSpPr>
            <a:spLocks noGrp="1" noRot="1" noChangeAspect="1"/>
          </p:cNvSpPr>
          <p:nvPr>
            <p:ph type="sldImg" idx="2"/>
          </p:nvPr>
        </p:nvSpPr>
        <p:spPr>
          <a:xfrm>
            <a:off x="3236913" y="509588"/>
            <a:ext cx="3400425" cy="25495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87425" y="3228896"/>
            <a:ext cx="7899400" cy="305895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456612"/>
            <a:ext cx="4278842" cy="339884"/>
          </a:xfrm>
          <a:prstGeom prst="rect">
            <a:avLst/>
          </a:prstGeom>
        </p:spPr>
        <p:txBody>
          <a:bodyPr vert="horz" lIns="91440" tIns="45720" rIns="91440" bIns="45720" rtlCol="0" anchor="b"/>
          <a:lstStyle>
            <a:lvl1pPr algn="l">
              <a:defRPr sz="1200"/>
            </a:lvl1pPr>
          </a:lstStyle>
          <a:p>
            <a:r>
              <a:rPr lang="en-MY" smtClean="0"/>
              <a:t>ToT CPG Management of Colorectal Carcinoma</a:t>
            </a:r>
            <a:endParaRPr lang="en-US"/>
          </a:p>
        </p:txBody>
      </p:sp>
      <p:sp>
        <p:nvSpPr>
          <p:cNvPr id="7" name="Slide Number Placeholder 6"/>
          <p:cNvSpPr>
            <a:spLocks noGrp="1"/>
          </p:cNvSpPr>
          <p:nvPr>
            <p:ph type="sldNum" sz="quarter" idx="5"/>
          </p:nvPr>
        </p:nvSpPr>
        <p:spPr>
          <a:xfrm>
            <a:off x="5593123" y="6456612"/>
            <a:ext cx="4278842" cy="339884"/>
          </a:xfrm>
          <a:prstGeom prst="rect">
            <a:avLst/>
          </a:prstGeom>
        </p:spPr>
        <p:txBody>
          <a:bodyPr vert="horz" lIns="91440" tIns="45720" rIns="91440" bIns="45720" rtlCol="0" anchor="b"/>
          <a:lstStyle>
            <a:lvl1pPr algn="r">
              <a:defRPr sz="1200"/>
            </a:lvl1pPr>
          </a:lstStyle>
          <a:p>
            <a:fld id="{6F0B96C4-7588-044B-A59B-3E3EE9270C0C}" type="slidenum">
              <a:rPr lang="en-US" smtClean="0"/>
              <a:t>‹#›</a:t>
            </a:fld>
            <a:endParaRPr lang="en-US"/>
          </a:p>
        </p:txBody>
      </p:sp>
    </p:spTree>
    <p:extLst>
      <p:ext uri="{BB962C8B-B14F-4D97-AF65-F5344CB8AC3E}">
        <p14:creationId xmlns:p14="http://schemas.microsoft.com/office/powerpoint/2010/main" val="3798600092"/>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a:p>
        </p:txBody>
      </p:sp>
      <p:sp>
        <p:nvSpPr>
          <p:cNvPr id="4" name="Slide Number Placeholder 3"/>
          <p:cNvSpPr>
            <a:spLocks noGrp="1"/>
          </p:cNvSpPr>
          <p:nvPr>
            <p:ph type="sldNum" sz="quarter" idx="10"/>
          </p:nvPr>
        </p:nvSpPr>
        <p:spPr/>
        <p:txBody>
          <a:bodyPr/>
          <a:lstStyle/>
          <a:p>
            <a:fld id="{27D4B1D6-6D0F-45EB-9F88-13EF29F9A9FB}" type="slidenum">
              <a:rPr lang="en-MY" smtClean="0">
                <a:solidFill>
                  <a:prstClr val="black"/>
                </a:solidFill>
              </a:rPr>
              <a:pPr/>
              <a:t>1</a:t>
            </a:fld>
            <a:endParaRPr lang="en-MY">
              <a:solidFill>
                <a:prstClr val="black"/>
              </a:solidFill>
            </a:endParaRPr>
          </a:p>
        </p:txBody>
      </p:sp>
      <p:sp>
        <p:nvSpPr>
          <p:cNvPr id="5" name="Date Placeholder 4"/>
          <p:cNvSpPr>
            <a:spLocks noGrp="1"/>
          </p:cNvSpPr>
          <p:nvPr>
            <p:ph type="dt" idx="11"/>
          </p:nvPr>
        </p:nvSpPr>
        <p:spPr/>
        <p:txBody>
          <a:bodyPr/>
          <a:lstStyle/>
          <a:p>
            <a:r>
              <a:rPr lang="en-US" smtClean="0">
                <a:solidFill>
                  <a:prstClr val="black"/>
                </a:solidFill>
              </a:rPr>
              <a:t>28/9/2018</a:t>
            </a:r>
            <a:endParaRPr lang="en-MY">
              <a:solidFill>
                <a:prstClr val="black"/>
              </a:solidFill>
            </a:endParaRPr>
          </a:p>
        </p:txBody>
      </p:sp>
      <p:sp>
        <p:nvSpPr>
          <p:cNvPr id="6" name="Footer Placeholder 5"/>
          <p:cNvSpPr>
            <a:spLocks noGrp="1"/>
          </p:cNvSpPr>
          <p:nvPr>
            <p:ph type="ftr" sz="quarter" idx="12"/>
          </p:nvPr>
        </p:nvSpPr>
        <p:spPr/>
        <p:txBody>
          <a:bodyPr/>
          <a:lstStyle/>
          <a:p>
            <a:r>
              <a:rPr lang="en-MY" smtClean="0">
                <a:solidFill>
                  <a:prstClr val="black"/>
                </a:solidFill>
              </a:rPr>
              <a:t>ToT CPG Management of Colorectal Carcinoma</a:t>
            </a:r>
            <a:endParaRPr lang="en-MY">
              <a:solidFill>
                <a:prstClr val="black"/>
              </a:solidFill>
            </a:endParaRPr>
          </a:p>
        </p:txBody>
      </p:sp>
    </p:spTree>
    <p:extLst>
      <p:ext uri="{BB962C8B-B14F-4D97-AF65-F5344CB8AC3E}">
        <p14:creationId xmlns:p14="http://schemas.microsoft.com/office/powerpoint/2010/main" val="192007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In colon carcinoma without lymph node involvement (stage I and II), the prognosis is good with surgical intervention alone. Stage II colon carcinoma patients have a relatively </a:t>
            </a:r>
            <a:r>
              <a:rPr lang="en-US" dirty="0" err="1"/>
              <a:t>favourable</a:t>
            </a:r>
            <a:r>
              <a:rPr lang="en-US" dirty="0"/>
              <a:t> prognosis. However, some patients with high risk stage II disease have a relapse rate approaching that of stage III colon carcinoma patients.108, level I </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Prognostic indicators correlated with high risk for subsequent failure in stage II colon carcinoma include obstruction, poorly differentiated </a:t>
            </a:r>
            <a:r>
              <a:rPr lang="en-US" dirty="0" err="1"/>
              <a:t>tumour</a:t>
            </a:r>
            <a:r>
              <a:rPr lang="en-US" dirty="0"/>
              <a:t>, perforation, venous invasion, inadequate lymph node sampling (􏰄12) or T4 disease. The benefit of adjuvant systemic chemotherapy in patients with high risk features is not well established. The co-morbidities and likelihood of tolerating adjuvant systemic chemotherapy should be considered as well.108, level I Patients should be </a:t>
            </a:r>
            <a:r>
              <a:rPr lang="en-US" dirty="0" err="1"/>
              <a:t>counselled</a:t>
            </a:r>
            <a:r>
              <a:rPr lang="en-US" dirty="0"/>
              <a:t> carefully on the risk of chemotherapy </a:t>
            </a:r>
            <a:r>
              <a:rPr lang="en-US" dirty="0" err="1"/>
              <a:t>vs</a:t>
            </a:r>
            <a:r>
              <a:rPr lang="en-US" dirty="0"/>
              <a:t> a potential small benefit of treatment.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The addition of </a:t>
            </a:r>
            <a:r>
              <a:rPr lang="en-US" dirty="0" err="1"/>
              <a:t>oxaliplatin</a:t>
            </a:r>
            <a:r>
              <a:rPr lang="en-US" dirty="0"/>
              <a:t> to 5-FU based chemotherapy also failed to show benefit of adjuvant chemotherapy for stage II patients. In the MOSAIC trial (Multicenter International Study of </a:t>
            </a:r>
            <a:r>
              <a:rPr lang="en-US" dirty="0" err="1"/>
              <a:t>Oxaliplatin</a:t>
            </a:r>
            <a:r>
              <a:rPr lang="en-US" dirty="0"/>
              <a:t>/5-FU/LV in the Adjuvant Treatment of Colon Cancer), six months of 5-FU/</a:t>
            </a:r>
            <a:r>
              <a:rPr lang="en-US" dirty="0" err="1"/>
              <a:t>leucovorin</a:t>
            </a:r>
            <a:r>
              <a:rPr lang="en-US" dirty="0"/>
              <a:t> (LV) was compared with six months of 5-FU/LV with </a:t>
            </a:r>
            <a:r>
              <a:rPr lang="en-US" dirty="0" err="1"/>
              <a:t>oxaliplatin</a:t>
            </a:r>
            <a:r>
              <a:rPr lang="en-US" dirty="0"/>
              <a:t> (FOLFO􏰌 regimen). There was no statistically significant improvement in five-year DFS and six-year OS in stage II colon carcinoma. In an exploratory analysis, the probabilities of DFS at five years and OS at six years in high-risk stage II patients were also not statistically significant but there was a trend toward improved DFS at five years in this group of patients treated with FOLFO􏰌4 compared with 5-FU/LV. Thus, the role of adjuvant therapy for stage II colon carcinoma remains controversial.109, level I </a:t>
            </a:r>
          </a:p>
          <a:p>
            <a:endParaRPr lang="en-US" dirty="0"/>
          </a:p>
        </p:txBody>
      </p:sp>
      <p:sp>
        <p:nvSpPr>
          <p:cNvPr id="4" name="Slide Number Placeholder 3"/>
          <p:cNvSpPr>
            <a:spLocks noGrp="1"/>
          </p:cNvSpPr>
          <p:nvPr>
            <p:ph type="sldNum" sz="quarter" idx="10"/>
          </p:nvPr>
        </p:nvSpPr>
        <p:spPr/>
        <p:txBody>
          <a:bodyPr/>
          <a:lstStyle/>
          <a:p>
            <a:fld id="{6F0B96C4-7588-044B-A59B-3E3EE9270C0C}" type="slidenum">
              <a:rPr lang="en-US" smtClean="0"/>
              <a:t>12</a:t>
            </a:fld>
            <a:endParaRPr lang="en-US"/>
          </a:p>
        </p:txBody>
      </p:sp>
      <p:sp>
        <p:nvSpPr>
          <p:cNvPr id="5" name="Date Placeholder 4"/>
          <p:cNvSpPr>
            <a:spLocks noGrp="1"/>
          </p:cNvSpPr>
          <p:nvPr>
            <p:ph type="dt" idx="11"/>
          </p:nvPr>
        </p:nvSpPr>
        <p:spPr/>
        <p:txBody>
          <a:bodyPr/>
          <a:lstStyle/>
          <a:p>
            <a:r>
              <a:rPr lang="en-US" smtClean="0"/>
              <a:t>28/9/2018</a:t>
            </a:r>
            <a:endParaRPr lang="en-US"/>
          </a:p>
        </p:txBody>
      </p:sp>
      <p:sp>
        <p:nvSpPr>
          <p:cNvPr id="6" name="Footer Placeholder 5"/>
          <p:cNvSpPr>
            <a:spLocks noGrp="1"/>
          </p:cNvSpPr>
          <p:nvPr>
            <p:ph type="ftr" sz="quarter" idx="12"/>
          </p:nvPr>
        </p:nvSpPr>
        <p:spPr/>
        <p:txBody>
          <a:bodyPr/>
          <a:lstStyle/>
          <a:p>
            <a:r>
              <a:rPr lang="en-MY" smtClean="0"/>
              <a:t>ToT CPG Management of Colorectal Carcinoma</a:t>
            </a:r>
            <a:endParaRPr lang="en-US"/>
          </a:p>
        </p:txBody>
      </p:sp>
    </p:spTree>
    <p:extLst>
      <p:ext uri="{BB962C8B-B14F-4D97-AF65-F5344CB8AC3E}">
        <p14:creationId xmlns:p14="http://schemas.microsoft.com/office/powerpoint/2010/main" val="1524085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stage III disease, the recurrence rate can exceed 50% and adjuvant chemotherapy may have a role to reduce the risk of recurrence. </a:t>
            </a:r>
          </a:p>
          <a:p>
            <a:r>
              <a:rPr lang="en-US" dirty="0"/>
              <a:t>5-FU based chemotherapy in stage III colon carcinoma is well established in improving OS. </a:t>
            </a:r>
          </a:p>
          <a:p>
            <a:r>
              <a:rPr lang="en-US" dirty="0"/>
              <a:t>QUASAR was a large trial of adjuvant chemotherapy for CRC using a standard adjuvant cytotoxic chemotherapy regimen, 5-FU and </a:t>
            </a:r>
            <a:r>
              <a:rPr lang="en-US" dirty="0" err="1"/>
              <a:t>folinic</a:t>
            </a:r>
            <a:r>
              <a:rPr lang="en-US" dirty="0"/>
              <a:t> acid with or without </a:t>
            </a:r>
            <a:r>
              <a:rPr lang="en-US" dirty="0" err="1"/>
              <a:t>levamisole</a:t>
            </a:r>
            <a:r>
              <a:rPr lang="en-US" dirty="0"/>
              <a:t>, in either a once-weekly or five-day course at four-weekly intervals. Both schedules were for six months duration. There was no difference in recurrence rates and survival at three years as well as mortality rate between the weekly and four-weekly schedules. However, four-weekly schedule had higher toxicity with more frequent </a:t>
            </a:r>
            <a:r>
              <a:rPr lang="en-US" dirty="0" err="1"/>
              <a:t>diarrhoea</a:t>
            </a:r>
            <a:r>
              <a:rPr lang="en-US" dirty="0"/>
              <a:t>, stomatitis and </a:t>
            </a:r>
            <a:r>
              <a:rPr lang="en-US" dirty="0" err="1"/>
              <a:t>neutropaenia</a:t>
            </a:r>
            <a:r>
              <a:rPr lang="en-US" dirty="0"/>
              <a:t> (p􏰄0.001).111, level I </a:t>
            </a:r>
          </a:p>
          <a:p>
            <a:r>
              <a:rPr lang="en-US" dirty="0"/>
              <a:t>The combination of 5-FU and </a:t>
            </a:r>
            <a:r>
              <a:rPr lang="en-US" dirty="0" err="1"/>
              <a:t>oxaliplatin</a:t>
            </a:r>
            <a:r>
              <a:rPr lang="en-US" dirty="0"/>
              <a:t> improved OS even further. In MOSAIC trial, FOLFO􏰌4 was more effective than 5-FU/LV in six- year OS (p􏰁0.023) and five-year DFS (p􏰁0.005) among stage III colon carcinoma patients. However, there were more grade 3 side effects in the </a:t>
            </a:r>
            <a:r>
              <a:rPr lang="en-US" dirty="0" err="1"/>
              <a:t>oxaliplatin</a:t>
            </a:r>
            <a:r>
              <a:rPr lang="en-US" dirty="0"/>
              <a:t> group including </a:t>
            </a:r>
            <a:r>
              <a:rPr lang="en-US" dirty="0" err="1"/>
              <a:t>neutropaenia</a:t>
            </a:r>
            <a:r>
              <a:rPr lang="en-US" dirty="0"/>
              <a:t> and sensory neuropathy.109, level I </a:t>
            </a:r>
          </a:p>
          <a:p>
            <a:r>
              <a:rPr lang="en-US" dirty="0"/>
              <a:t>Oral chemotherapy using </a:t>
            </a:r>
            <a:r>
              <a:rPr lang="en-US" dirty="0" err="1"/>
              <a:t>capecitabine</a:t>
            </a:r>
            <a:r>
              <a:rPr lang="en-US" dirty="0"/>
              <a:t> have been shown to be equivalent to 5-FU with a </a:t>
            </a:r>
            <a:r>
              <a:rPr lang="en-US" dirty="0" err="1"/>
              <a:t>favourable</a:t>
            </a:r>
            <a:r>
              <a:rPr lang="en-US" dirty="0"/>
              <a:t> side effect profile. In a large RCT comparing oral </a:t>
            </a:r>
            <a:r>
              <a:rPr lang="en-US" dirty="0" err="1"/>
              <a:t>capecitabine</a:t>
            </a:r>
            <a:r>
              <a:rPr lang="en-US" dirty="0"/>
              <a:t> with bolus 5-FU/LV as adjuvant treatment for resected stage III colon carcinoma over a period of 24 weeks, the </a:t>
            </a:r>
          </a:p>
          <a:p>
            <a:endParaRPr lang="en-US" dirty="0"/>
          </a:p>
          <a:p>
            <a:endParaRPr lang="en-US" dirty="0"/>
          </a:p>
        </p:txBody>
      </p:sp>
      <p:sp>
        <p:nvSpPr>
          <p:cNvPr id="4" name="Slide Number Placeholder 3"/>
          <p:cNvSpPr>
            <a:spLocks noGrp="1"/>
          </p:cNvSpPr>
          <p:nvPr>
            <p:ph type="sldNum" sz="quarter" idx="10"/>
          </p:nvPr>
        </p:nvSpPr>
        <p:spPr/>
        <p:txBody>
          <a:bodyPr/>
          <a:lstStyle/>
          <a:p>
            <a:fld id="{6F0B96C4-7588-044B-A59B-3E3EE9270C0C}" type="slidenum">
              <a:rPr lang="en-US" smtClean="0"/>
              <a:t>13</a:t>
            </a:fld>
            <a:endParaRPr lang="en-US"/>
          </a:p>
        </p:txBody>
      </p:sp>
      <p:sp>
        <p:nvSpPr>
          <p:cNvPr id="5" name="Date Placeholder 4"/>
          <p:cNvSpPr>
            <a:spLocks noGrp="1"/>
          </p:cNvSpPr>
          <p:nvPr>
            <p:ph type="dt" idx="11"/>
          </p:nvPr>
        </p:nvSpPr>
        <p:spPr/>
        <p:txBody>
          <a:bodyPr/>
          <a:lstStyle/>
          <a:p>
            <a:r>
              <a:rPr lang="en-US" smtClean="0"/>
              <a:t>28/9/2018</a:t>
            </a:r>
            <a:endParaRPr lang="en-US"/>
          </a:p>
        </p:txBody>
      </p:sp>
      <p:sp>
        <p:nvSpPr>
          <p:cNvPr id="6" name="Footer Placeholder 5"/>
          <p:cNvSpPr>
            <a:spLocks noGrp="1"/>
          </p:cNvSpPr>
          <p:nvPr>
            <p:ph type="ftr" sz="quarter" idx="12"/>
          </p:nvPr>
        </p:nvSpPr>
        <p:spPr/>
        <p:txBody>
          <a:bodyPr/>
          <a:lstStyle/>
          <a:p>
            <a:r>
              <a:rPr lang="en-MY" smtClean="0"/>
              <a:t>ToT CPG Management of Colorectal Carcinoma</a:t>
            </a:r>
            <a:endParaRPr lang="en-US"/>
          </a:p>
        </p:txBody>
      </p:sp>
    </p:spTree>
    <p:extLst>
      <p:ext uri="{BB962C8B-B14F-4D97-AF65-F5344CB8AC3E}">
        <p14:creationId xmlns:p14="http://schemas.microsoft.com/office/powerpoint/2010/main" val="3541531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6.2 Rectal Carcinoma </a:t>
            </a:r>
            <a:endParaRPr lang="en-US" dirty="0"/>
          </a:p>
          <a:p>
            <a:r>
              <a:rPr lang="en-US" sz="1200" kern="1200" dirty="0">
                <a:solidFill>
                  <a:schemeClr val="tx1"/>
                </a:solidFill>
                <a:effectLst/>
                <a:latin typeface="+mn-lt"/>
                <a:ea typeface="+mn-ea"/>
                <a:cs typeface="+mn-cs"/>
              </a:rPr>
              <a:t>Adjuvant treatment for low risk rectal cancer (T1-T2 N0) is not indicated unless surgical margin is compromised. </a:t>
            </a:r>
            <a:r>
              <a:rPr lang="en-US" sz="1200" kern="1200" dirty="0" err="1">
                <a:solidFill>
                  <a:schemeClr val="tx1"/>
                </a:solidFill>
                <a:effectLst/>
                <a:latin typeface="+mn-lt"/>
                <a:ea typeface="+mn-ea"/>
                <a:cs typeface="+mn-cs"/>
              </a:rPr>
              <a:t>Locoregional</a:t>
            </a:r>
            <a:r>
              <a:rPr lang="en-US" sz="1200" kern="1200" dirty="0">
                <a:solidFill>
                  <a:schemeClr val="tx1"/>
                </a:solidFill>
                <a:effectLst/>
                <a:latin typeface="+mn-lt"/>
                <a:ea typeface="+mn-ea"/>
                <a:cs typeface="+mn-cs"/>
              </a:rPr>
              <a:t> recurrence after resection of rectal carcinoma is difficult to treat and associated with severe debilitating symptoms. Local recurrence rates were reported to be as high as 50% for patients with T3-T4 and/or node positive rectal carcinoma before the advent of standard CCRT and TME.114-11􏰁, level III </a:t>
            </a:r>
            <a:endParaRPr lang="en-US" dirty="0"/>
          </a:p>
          <a:p>
            <a:r>
              <a:rPr lang="en-US" sz="1200" kern="1200" dirty="0">
                <a:solidFill>
                  <a:schemeClr val="tx1"/>
                </a:solidFill>
                <a:effectLst/>
                <a:latin typeface="+mn-lt"/>
                <a:ea typeface="+mn-ea"/>
                <a:cs typeface="+mn-cs"/>
              </a:rPr>
              <a:t>RT to pelvis with or without chemotherapy plays an important role in the management of rectal carcinoma. It may be given as short or long course schedule. </a:t>
            </a:r>
            <a:endParaRPr lang="en-US" dirty="0"/>
          </a:p>
          <a:p>
            <a:r>
              <a:rPr lang="en-US" sz="1200" kern="1200" dirty="0">
                <a:solidFill>
                  <a:schemeClr val="tx1"/>
                </a:solidFill>
                <a:effectLst/>
                <a:latin typeface="+mn-lt"/>
                <a:ea typeface="+mn-ea"/>
                <a:cs typeface="+mn-cs"/>
              </a:rPr>
              <a:t>TME has led to improvements in morbidity and survival in rectal carcinoma. Dutch Colorectal Cancer Group investigated the value of pre-operative short course RT of 25 </a:t>
            </a:r>
            <a:r>
              <a:rPr lang="en-US" sz="1200" kern="1200" dirty="0" err="1">
                <a:solidFill>
                  <a:schemeClr val="tx1"/>
                </a:solidFill>
                <a:effectLst/>
                <a:latin typeface="+mn-lt"/>
                <a:ea typeface="+mn-ea"/>
                <a:cs typeface="+mn-cs"/>
              </a:rPr>
              <a:t>Gy</a:t>
            </a:r>
            <a:r>
              <a:rPr lang="en-US" sz="1200" kern="1200" dirty="0">
                <a:solidFill>
                  <a:schemeClr val="tx1"/>
                </a:solidFill>
                <a:effectLst/>
                <a:latin typeface="+mn-lt"/>
                <a:ea typeface="+mn-ea"/>
                <a:cs typeface="+mn-cs"/>
              </a:rPr>
              <a:t> in five fractions in combination with TME in rectal carcinoma. The 10-year cumulative incidence of local recurrence was 5% in RT and TME group compared with 11% in the TME alone group (p􏰀0.0001). However, there was no difference in OS. For patients with TNM stage III cancer with negative CRM, the 10-year survival was 50% in the pre-operative RT group </a:t>
            </a:r>
            <a:r>
              <a:rPr lang="en-US" sz="1200" kern="1200" dirty="0" err="1">
                <a:solidFill>
                  <a:schemeClr val="tx1"/>
                </a:solidFill>
                <a:effectLst/>
                <a:latin typeface="+mn-lt"/>
                <a:ea typeface="+mn-ea"/>
                <a:cs typeface="+mn-cs"/>
              </a:rPr>
              <a:t>vs</a:t>
            </a:r>
            <a:r>
              <a:rPr lang="en-US" sz="1200" kern="1200" dirty="0">
                <a:solidFill>
                  <a:schemeClr val="tx1"/>
                </a:solidFill>
                <a:effectLst/>
                <a:latin typeface="+mn-lt"/>
                <a:ea typeface="+mn-ea"/>
                <a:cs typeface="+mn-cs"/>
              </a:rPr>
              <a:t> 40% in the surgery alone group (p=0.032).117, level I </a:t>
            </a:r>
            <a:endParaRPr lang="en-US" dirty="0"/>
          </a:p>
          <a:p>
            <a:endParaRPr lang="en-US" dirty="0"/>
          </a:p>
        </p:txBody>
      </p:sp>
      <p:sp>
        <p:nvSpPr>
          <p:cNvPr id="4" name="Slide Number Placeholder 3"/>
          <p:cNvSpPr>
            <a:spLocks noGrp="1"/>
          </p:cNvSpPr>
          <p:nvPr>
            <p:ph type="sldNum" sz="quarter" idx="10"/>
          </p:nvPr>
        </p:nvSpPr>
        <p:spPr/>
        <p:txBody>
          <a:bodyPr/>
          <a:lstStyle/>
          <a:p>
            <a:fld id="{6F0B96C4-7588-044B-A59B-3E3EE9270C0C}" type="slidenum">
              <a:rPr lang="en-US" smtClean="0"/>
              <a:t>15</a:t>
            </a:fld>
            <a:endParaRPr lang="en-US"/>
          </a:p>
        </p:txBody>
      </p:sp>
      <p:sp>
        <p:nvSpPr>
          <p:cNvPr id="5" name="Date Placeholder 4"/>
          <p:cNvSpPr>
            <a:spLocks noGrp="1"/>
          </p:cNvSpPr>
          <p:nvPr>
            <p:ph type="dt" idx="11"/>
          </p:nvPr>
        </p:nvSpPr>
        <p:spPr/>
        <p:txBody>
          <a:bodyPr/>
          <a:lstStyle/>
          <a:p>
            <a:r>
              <a:rPr lang="en-US" smtClean="0"/>
              <a:t>28/9/2018</a:t>
            </a:r>
            <a:endParaRPr lang="en-US"/>
          </a:p>
        </p:txBody>
      </p:sp>
      <p:sp>
        <p:nvSpPr>
          <p:cNvPr id="6" name="Footer Placeholder 5"/>
          <p:cNvSpPr>
            <a:spLocks noGrp="1"/>
          </p:cNvSpPr>
          <p:nvPr>
            <p:ph type="ftr" sz="quarter" idx="12"/>
          </p:nvPr>
        </p:nvSpPr>
        <p:spPr/>
        <p:txBody>
          <a:bodyPr/>
          <a:lstStyle/>
          <a:p>
            <a:r>
              <a:rPr lang="en-MY" smtClean="0"/>
              <a:t>ToT CPG Management of Colorectal Carcinoma</a:t>
            </a:r>
            <a:endParaRPr lang="en-US"/>
          </a:p>
        </p:txBody>
      </p:sp>
    </p:spTree>
    <p:extLst>
      <p:ext uri="{BB962C8B-B14F-4D97-AF65-F5344CB8AC3E}">
        <p14:creationId xmlns:p14="http://schemas.microsoft.com/office/powerpoint/2010/main" val="24053937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Radiation doses: </a:t>
            </a:r>
            <a:endParaRPr lang="en-US" dirty="0">
              <a:effectLst/>
            </a:endParaRPr>
          </a:p>
          <a:p>
            <a:r>
              <a:rPr lang="en-US" sz="1200" dirty="0">
                <a:effectLst/>
                <a:latin typeface="Webdings"/>
              </a:rPr>
              <a:t>4</a:t>
            </a:r>
            <a:r>
              <a:rPr lang="en-US" sz="1200" b="1" kern="1200" dirty="0">
                <a:solidFill>
                  <a:schemeClr val="tx1"/>
                </a:solidFill>
                <a:effectLst/>
                <a:latin typeface="+mn-lt"/>
                <a:ea typeface="+mn-ea"/>
                <a:cs typeface="+mn-cs"/>
              </a:rPr>
              <a:t>45–50 </a:t>
            </a:r>
            <a:r>
              <a:rPr lang="en-US" sz="1200" b="1" kern="1200" dirty="0" err="1">
                <a:solidFill>
                  <a:schemeClr val="tx1"/>
                </a:solidFill>
                <a:effectLst/>
                <a:latin typeface="+mn-lt"/>
                <a:ea typeface="+mn-ea"/>
                <a:cs typeface="+mn-cs"/>
              </a:rPr>
              <a:t>Gy</a:t>
            </a:r>
            <a:r>
              <a:rPr lang="en-US" sz="1200" b="1" kern="1200" dirty="0">
                <a:solidFill>
                  <a:schemeClr val="tx1"/>
                </a:solidFill>
                <a:effectLst/>
                <a:latin typeface="+mn-lt"/>
                <a:ea typeface="+mn-ea"/>
                <a:cs typeface="+mn-cs"/>
              </a:rPr>
              <a:t> in 25–28 fractions to the pelvis.</a:t>
            </a:r>
            <a:br>
              <a:rPr lang="en-US" sz="1200" b="1" kern="1200" dirty="0">
                <a:solidFill>
                  <a:schemeClr val="tx1"/>
                </a:solidFill>
                <a:effectLst/>
                <a:latin typeface="+mn-lt"/>
                <a:ea typeface="+mn-ea"/>
                <a:cs typeface="+mn-cs"/>
              </a:rPr>
            </a:br>
            <a:r>
              <a:rPr lang="en-US" sz="1200" dirty="0">
                <a:effectLst/>
                <a:latin typeface="Webdings"/>
              </a:rPr>
              <a:t>4</a:t>
            </a:r>
            <a:r>
              <a:rPr lang="en-US" sz="1200" b="1" kern="1200" dirty="0">
                <a:solidFill>
                  <a:schemeClr val="tx1"/>
                </a:solidFill>
                <a:effectLst/>
                <a:latin typeface="+mn-lt"/>
                <a:ea typeface="+mn-ea"/>
                <a:cs typeface="+mn-cs"/>
              </a:rPr>
              <a:t>For </a:t>
            </a:r>
            <a:r>
              <a:rPr lang="en-US" sz="1200" b="1" kern="1200" dirty="0" err="1">
                <a:solidFill>
                  <a:schemeClr val="tx1"/>
                </a:solidFill>
                <a:effectLst/>
                <a:latin typeface="+mn-lt"/>
                <a:ea typeface="+mn-ea"/>
                <a:cs typeface="+mn-cs"/>
              </a:rPr>
              <a:t>resectable</a:t>
            </a:r>
            <a:r>
              <a:rPr lang="en-US" sz="1200" b="1" kern="1200" dirty="0">
                <a:solidFill>
                  <a:schemeClr val="tx1"/>
                </a:solidFill>
                <a:effectLst/>
                <a:latin typeface="+mn-lt"/>
                <a:ea typeface="+mn-ea"/>
                <a:cs typeface="+mn-cs"/>
              </a:rPr>
              <a:t> cancers, after 45 </a:t>
            </a:r>
            <a:r>
              <a:rPr lang="en-US" sz="1200" b="1" kern="1200" dirty="0" err="1">
                <a:solidFill>
                  <a:schemeClr val="tx1"/>
                </a:solidFill>
                <a:effectLst/>
                <a:latin typeface="+mn-lt"/>
                <a:ea typeface="+mn-ea"/>
                <a:cs typeface="+mn-cs"/>
              </a:rPr>
              <a:t>Gy</a:t>
            </a:r>
            <a:r>
              <a:rPr lang="en-US" sz="1200" b="1" kern="1200" dirty="0">
                <a:solidFill>
                  <a:schemeClr val="tx1"/>
                </a:solidFill>
                <a:effectLst/>
                <a:latin typeface="+mn-lt"/>
                <a:ea typeface="+mn-ea"/>
                <a:cs typeface="+mn-cs"/>
              </a:rPr>
              <a:t> a tumor bed boost with a 2-cm margin of 5.4 </a:t>
            </a:r>
            <a:r>
              <a:rPr lang="en-US" sz="1200" b="1" kern="1200" dirty="0" err="1">
                <a:solidFill>
                  <a:schemeClr val="tx1"/>
                </a:solidFill>
                <a:effectLst/>
                <a:latin typeface="+mn-lt"/>
                <a:ea typeface="+mn-ea"/>
                <a:cs typeface="+mn-cs"/>
              </a:rPr>
              <a:t>Gy</a:t>
            </a:r>
            <a:r>
              <a:rPr lang="en-US" sz="1200" b="1" kern="1200" dirty="0">
                <a:solidFill>
                  <a:schemeClr val="tx1"/>
                </a:solidFill>
                <a:effectLst/>
                <a:latin typeface="+mn-lt"/>
                <a:ea typeface="+mn-ea"/>
                <a:cs typeface="+mn-cs"/>
              </a:rPr>
              <a:t> in 3 fractions could be considered for preoperative </a:t>
            </a:r>
            <a:endParaRPr lang="en-US" dirty="0">
              <a:effectLst/>
            </a:endParaRPr>
          </a:p>
          <a:p>
            <a:r>
              <a:rPr lang="en-US" sz="1200" b="1" kern="1200" dirty="0">
                <a:solidFill>
                  <a:schemeClr val="tx1"/>
                </a:solidFill>
                <a:effectLst/>
                <a:latin typeface="+mn-lt"/>
                <a:ea typeface="+mn-ea"/>
                <a:cs typeface="+mn-cs"/>
              </a:rPr>
              <a:t>radiation and 5.4–9.0 </a:t>
            </a:r>
            <a:r>
              <a:rPr lang="en-US" sz="1200" b="1" kern="1200" dirty="0" err="1">
                <a:solidFill>
                  <a:schemeClr val="tx1"/>
                </a:solidFill>
                <a:effectLst/>
                <a:latin typeface="+mn-lt"/>
                <a:ea typeface="+mn-ea"/>
                <a:cs typeface="+mn-cs"/>
              </a:rPr>
              <a:t>Gy</a:t>
            </a:r>
            <a:r>
              <a:rPr lang="en-US" sz="1200" b="1" kern="1200" dirty="0">
                <a:solidFill>
                  <a:schemeClr val="tx1"/>
                </a:solidFill>
                <a:effectLst/>
                <a:latin typeface="+mn-lt"/>
                <a:ea typeface="+mn-ea"/>
                <a:cs typeface="+mn-cs"/>
              </a:rPr>
              <a:t> in 3–5 fractions for postoperative radiation. </a:t>
            </a:r>
            <a:r>
              <a:rPr lang="en-US" sz="1200" dirty="0">
                <a:effectLst/>
                <a:latin typeface="Webdings"/>
              </a:rPr>
              <a:t>4</a:t>
            </a:r>
            <a:r>
              <a:rPr lang="en-US" sz="1200" b="1" kern="1200" dirty="0">
                <a:solidFill>
                  <a:schemeClr val="tx1"/>
                </a:solidFill>
                <a:effectLst/>
                <a:latin typeface="+mn-lt"/>
                <a:ea typeface="+mn-ea"/>
                <a:cs typeface="+mn-cs"/>
              </a:rPr>
              <a:t>Small bowel dose should be limited to 45 </a:t>
            </a:r>
            <a:r>
              <a:rPr lang="en-US" sz="1200" b="1" kern="1200" dirty="0" err="1">
                <a:solidFill>
                  <a:schemeClr val="tx1"/>
                </a:solidFill>
                <a:effectLst/>
                <a:latin typeface="+mn-lt"/>
                <a:ea typeface="+mn-ea"/>
                <a:cs typeface="+mn-cs"/>
              </a:rPr>
              <a:t>Gy</a:t>
            </a:r>
            <a:r>
              <a:rPr lang="en-US" sz="1200" b="1" kern="1200" dirty="0">
                <a:solidFill>
                  <a:schemeClr val="tx1"/>
                </a:solidFill>
                <a:effectLst/>
                <a:latin typeface="+mn-lt"/>
                <a:ea typeface="+mn-ea"/>
                <a:cs typeface="+mn-cs"/>
              </a:rPr>
              <a:t>. </a:t>
            </a:r>
            <a:endParaRPr lang="en-US" dirty="0">
              <a:effectLst/>
            </a:endParaRPr>
          </a:p>
          <a:p>
            <a:r>
              <a:rPr lang="en-US" sz="1200" b="1" kern="1200" dirty="0">
                <a:solidFill>
                  <a:schemeClr val="tx1"/>
                </a:solidFill>
                <a:effectLst/>
                <a:latin typeface="+mn-lt"/>
                <a:ea typeface="+mn-ea"/>
                <a:cs typeface="+mn-cs"/>
              </a:rPr>
              <a:t>• Short-course radiation therapy (25 </a:t>
            </a:r>
            <a:r>
              <a:rPr lang="en-US" sz="1200" b="1" kern="1200" dirty="0" err="1">
                <a:solidFill>
                  <a:schemeClr val="tx1"/>
                </a:solidFill>
                <a:effectLst/>
                <a:latin typeface="+mn-lt"/>
                <a:ea typeface="+mn-ea"/>
                <a:cs typeface="+mn-cs"/>
              </a:rPr>
              <a:t>Gy</a:t>
            </a:r>
            <a:r>
              <a:rPr lang="en-US" sz="1200" b="1" kern="1200" dirty="0">
                <a:solidFill>
                  <a:schemeClr val="tx1"/>
                </a:solidFill>
                <a:effectLst/>
                <a:latin typeface="+mn-lt"/>
                <a:ea typeface="+mn-ea"/>
                <a:cs typeface="+mn-cs"/>
              </a:rPr>
              <a:t> in 5 fractions) with surgery within 1 to 2 weeks of completion of therapy can also be considered for patients with ultrasound or pelvic MRI stage T3 rectal cancer.1 </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6F0B96C4-7588-044B-A59B-3E3EE9270C0C}" type="slidenum">
              <a:rPr lang="en-US" smtClean="0"/>
              <a:t>16</a:t>
            </a:fld>
            <a:endParaRPr lang="en-US"/>
          </a:p>
        </p:txBody>
      </p:sp>
      <p:sp>
        <p:nvSpPr>
          <p:cNvPr id="5" name="Date Placeholder 4"/>
          <p:cNvSpPr>
            <a:spLocks noGrp="1"/>
          </p:cNvSpPr>
          <p:nvPr>
            <p:ph type="dt" idx="11"/>
          </p:nvPr>
        </p:nvSpPr>
        <p:spPr/>
        <p:txBody>
          <a:bodyPr/>
          <a:lstStyle/>
          <a:p>
            <a:r>
              <a:rPr lang="en-US" smtClean="0"/>
              <a:t>28/9/2018</a:t>
            </a:r>
            <a:endParaRPr lang="en-US"/>
          </a:p>
        </p:txBody>
      </p:sp>
      <p:sp>
        <p:nvSpPr>
          <p:cNvPr id="6" name="Footer Placeholder 5"/>
          <p:cNvSpPr>
            <a:spLocks noGrp="1"/>
          </p:cNvSpPr>
          <p:nvPr>
            <p:ph type="ftr" sz="quarter" idx="12"/>
          </p:nvPr>
        </p:nvSpPr>
        <p:spPr/>
        <p:txBody>
          <a:bodyPr/>
          <a:lstStyle/>
          <a:p>
            <a:r>
              <a:rPr lang="en-MY" smtClean="0"/>
              <a:t>ToT CPG Management of Colorectal Carcinoma</a:t>
            </a:r>
            <a:endParaRPr lang="en-US"/>
          </a:p>
        </p:txBody>
      </p:sp>
    </p:spTree>
    <p:extLst>
      <p:ext uri="{BB962C8B-B14F-4D97-AF65-F5344CB8AC3E}">
        <p14:creationId xmlns:p14="http://schemas.microsoft.com/office/powerpoint/2010/main" val="18904088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0B96C4-7588-044B-A59B-3E3EE9270C0C}" type="slidenum">
              <a:rPr lang="en-US" smtClean="0"/>
              <a:t>17</a:t>
            </a:fld>
            <a:endParaRPr lang="en-US"/>
          </a:p>
        </p:txBody>
      </p:sp>
      <p:sp>
        <p:nvSpPr>
          <p:cNvPr id="5" name="Date Placeholder 4"/>
          <p:cNvSpPr>
            <a:spLocks noGrp="1"/>
          </p:cNvSpPr>
          <p:nvPr>
            <p:ph type="dt" idx="11"/>
          </p:nvPr>
        </p:nvSpPr>
        <p:spPr/>
        <p:txBody>
          <a:bodyPr/>
          <a:lstStyle/>
          <a:p>
            <a:r>
              <a:rPr lang="en-US" smtClean="0"/>
              <a:t>28/9/2018</a:t>
            </a:r>
            <a:endParaRPr lang="en-US"/>
          </a:p>
        </p:txBody>
      </p:sp>
      <p:sp>
        <p:nvSpPr>
          <p:cNvPr id="6" name="Footer Placeholder 5"/>
          <p:cNvSpPr>
            <a:spLocks noGrp="1"/>
          </p:cNvSpPr>
          <p:nvPr>
            <p:ph type="ftr" sz="quarter" idx="12"/>
          </p:nvPr>
        </p:nvSpPr>
        <p:spPr/>
        <p:txBody>
          <a:bodyPr/>
          <a:lstStyle/>
          <a:p>
            <a:r>
              <a:rPr lang="en-MY" smtClean="0"/>
              <a:t>ToT CPG Management of Colorectal Carcinoma</a:t>
            </a:r>
            <a:endParaRPr lang="en-US"/>
          </a:p>
        </p:txBody>
      </p:sp>
    </p:spTree>
    <p:extLst>
      <p:ext uri="{BB962C8B-B14F-4D97-AF65-F5344CB8AC3E}">
        <p14:creationId xmlns:p14="http://schemas.microsoft.com/office/powerpoint/2010/main" val="10755779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7CE38E4D-051A-41E1-86A4-E56916468FD0}" type="datetimeFigureOut">
              <a:rPr lang="en-US" smtClean="0"/>
              <a:t>11/16/2018</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886BB73A-582F-4420-9A14-CB10A2B2E5E8}" type="slidenum">
              <a:rPr lang="en-US" smtClean="0"/>
              <a:t>‹#›</a:t>
            </a:fld>
            <a:endParaRPr lang="en-US"/>
          </a:p>
        </p:txBody>
      </p:sp>
      <p:sp>
        <p:nvSpPr>
          <p:cNvPr id="8" name="Oval 7"/>
          <p:cNvSpPr/>
          <p:nvPr/>
        </p:nvSpPr>
        <p:spPr>
          <a:xfrm>
            <a:off x="921437"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CE38E4D-051A-41E1-86A4-E56916468FD0}" type="datetimeFigureOut">
              <a:rPr lang="en-US" smtClean="0"/>
              <a:t>11/16/2018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86BB73A-582F-4420-9A14-CB10A2B2E5E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47"/>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8"/>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CE38E4D-051A-41E1-86A4-E56916468FD0}" type="datetimeFigureOut">
              <a:rPr lang="en-US" smtClean="0"/>
              <a:t>11/16/2018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86BB73A-582F-4420-9A14-CB10A2B2E5E8}"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7" name="Date Placeholder 6"/>
          <p:cNvSpPr>
            <a:spLocks noGrp="1"/>
          </p:cNvSpPr>
          <p:nvPr>
            <p:ph type="dt" sz="half" idx="10"/>
          </p:nvPr>
        </p:nvSpPr>
        <p:spPr/>
        <p:txBody>
          <a:bodyPr/>
          <a:lstStyle/>
          <a:p>
            <a:fld id="{35262E90-F8F1-4A78-9CB7-4D11F0C2C9EB}" type="datetime1">
              <a:rPr lang="en-SG" smtClean="0">
                <a:solidFill>
                  <a:srgbClr val="E7DEC9">
                    <a:shade val="50000"/>
                    <a:satMod val="200000"/>
                  </a:srgbClr>
                </a:solidFill>
              </a:rPr>
              <a:pPr/>
              <a:t>16/11/2018</a:t>
            </a:fld>
            <a:endParaRPr lang="en-US" dirty="0">
              <a:solidFill>
                <a:srgbClr val="E7DEC9">
                  <a:shade val="50000"/>
                  <a:satMod val="200000"/>
                </a:srgbClr>
              </a:solidFill>
            </a:endParaRPr>
          </a:p>
        </p:txBody>
      </p:sp>
      <p:sp>
        <p:nvSpPr>
          <p:cNvPr id="20" name="Footer Placeholder 19"/>
          <p:cNvSpPr>
            <a:spLocks noGrp="1"/>
          </p:cNvSpPr>
          <p:nvPr>
            <p:ph type="ftr" sz="quarter" idx="11"/>
          </p:nvPr>
        </p:nvSpPr>
        <p:spPr/>
        <p:txBody>
          <a:bodyPr/>
          <a:lstStyle/>
          <a:p>
            <a:endParaRPr lang="en-US" dirty="0">
              <a:solidFill>
                <a:srgbClr val="E7DEC9">
                  <a:shade val="50000"/>
                  <a:satMod val="200000"/>
                </a:srgbClr>
              </a:solidFill>
            </a:endParaRPr>
          </a:p>
        </p:txBody>
      </p:sp>
      <p:sp>
        <p:nvSpPr>
          <p:cNvPr id="10" name="Slide Number Placeholder 9"/>
          <p:cNvSpPr>
            <a:spLocks noGrp="1"/>
          </p:cNvSpPr>
          <p:nvPr>
            <p:ph type="sldNum" sz="quarter" idx="12"/>
          </p:nvPr>
        </p:nvSpPr>
        <p:spPr/>
        <p:txBody>
          <a:bodyPr/>
          <a:lstStyle/>
          <a:p>
            <a:fld id="{48F63A3B-78C7-47BE-AE5E-E10140E04643}" type="slidenum">
              <a:rPr lang="en-US" smtClean="0">
                <a:solidFill>
                  <a:srgbClr val="E7DEC9">
                    <a:shade val="50000"/>
                    <a:satMod val="200000"/>
                  </a:srgbClr>
                </a:solidFill>
              </a:rPr>
              <a:pPr/>
              <a:t>‹#›</a:t>
            </a:fld>
            <a:endParaRPr lang="en-US" dirty="0">
              <a:solidFill>
                <a:srgbClr val="E7DEC9">
                  <a:shade val="50000"/>
                  <a:satMod val="200000"/>
                </a:srgbClr>
              </a:solidFill>
            </a:endParaRPr>
          </a:p>
        </p:txBody>
      </p:sp>
      <p:sp>
        <p:nvSpPr>
          <p:cNvPr id="8" name="Oval 7"/>
          <p:cNvSpPr/>
          <p:nvPr/>
        </p:nvSpPr>
        <p:spPr>
          <a:xfrm>
            <a:off x="921441"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defTabSz="457200"/>
            <a:endParaRPr lang="en-US">
              <a:solidFill>
                <a:prstClr val="black"/>
              </a:solidFill>
            </a:endParaRPr>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defTabSz="457200"/>
            <a:endParaRPr lang="en-US">
              <a:solidFill>
                <a:prstClr val="black"/>
              </a:solidFill>
            </a:endParaRPr>
          </a:p>
        </p:txBody>
      </p:sp>
    </p:spTree>
    <p:extLst>
      <p:ext uri="{BB962C8B-B14F-4D97-AF65-F5344CB8AC3E}">
        <p14:creationId xmlns:p14="http://schemas.microsoft.com/office/powerpoint/2010/main" val="41849582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DD7FDA9A-BAE0-4694-A758-A9BD219AA090}" type="datetime1">
              <a:rPr lang="en-SG" smtClean="0">
                <a:solidFill>
                  <a:srgbClr val="E7DEC9">
                    <a:shade val="50000"/>
                    <a:satMod val="200000"/>
                  </a:srgbClr>
                </a:solidFill>
              </a:rPr>
              <a:pPr/>
              <a:t>16/11/2018</a:t>
            </a:fld>
            <a:endParaRPr lang="en-US" dirty="0">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US" dirty="0">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smtClean="0">
                <a:solidFill>
                  <a:srgbClr val="E7DEC9">
                    <a:shade val="50000"/>
                    <a:satMod val="200000"/>
                  </a:srgbClr>
                </a:solidFill>
              </a:rPr>
              <a:pPr/>
              <a:t>‹#›</a:t>
            </a:fld>
            <a:endParaRPr lang="en-US" dirty="0">
              <a:solidFill>
                <a:srgbClr val="E7DEC9">
                  <a:shade val="50000"/>
                  <a:satMod val="200000"/>
                </a:srgbClr>
              </a:solidFill>
            </a:endParaRPr>
          </a:p>
        </p:txBody>
      </p:sp>
    </p:spTree>
    <p:extLst>
      <p:ext uri="{BB962C8B-B14F-4D97-AF65-F5344CB8AC3E}">
        <p14:creationId xmlns:p14="http://schemas.microsoft.com/office/powerpoint/2010/main" val="29604687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a:solidFill>
                <a:prstClr val="white"/>
              </a:solidFill>
            </a:endParaRPr>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8001EB53-60F2-40B5-A5B7-3214B7A0E342}" type="datetime1">
              <a:rPr lang="en-SG" smtClean="0">
                <a:solidFill>
                  <a:srgbClr val="E7DEC9">
                    <a:shade val="50000"/>
                    <a:satMod val="200000"/>
                  </a:srgbClr>
                </a:solidFill>
              </a:rPr>
              <a:pPr/>
              <a:t>16/11/2018</a:t>
            </a:fld>
            <a:endParaRPr lang="en-US" dirty="0">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US" dirty="0">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smtClean="0">
                <a:solidFill>
                  <a:srgbClr val="E7DEC9">
                    <a:shade val="50000"/>
                    <a:satMod val="200000"/>
                  </a:srgbClr>
                </a:solidFill>
              </a:rPr>
              <a:pPr/>
              <a:t>‹#›</a:t>
            </a:fld>
            <a:endParaRPr lang="en-US" dirty="0">
              <a:solidFill>
                <a:srgbClr val="E7DEC9">
                  <a:shade val="50000"/>
                  <a:satMod val="200000"/>
                </a:srgbClr>
              </a:solidFill>
            </a:endParaRPr>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a:solidFill>
                <a:prstClr val="white"/>
              </a:solidFill>
            </a:endParaRPr>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defTabSz="457200"/>
            <a:endParaRPr lang="en-US">
              <a:solidFill>
                <a:prstClr val="black"/>
              </a:solidFill>
            </a:endParaRPr>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defTabSz="457200"/>
            <a:endParaRPr lang="en-US">
              <a:solidFill>
                <a:prstClr val="black"/>
              </a:solidFill>
            </a:endParaRPr>
          </a:p>
        </p:txBody>
      </p:sp>
    </p:spTree>
    <p:extLst>
      <p:ext uri="{BB962C8B-B14F-4D97-AF65-F5344CB8AC3E}">
        <p14:creationId xmlns:p14="http://schemas.microsoft.com/office/powerpoint/2010/main" val="14458256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C894835C-7DCD-4447-9F4A-2E3E65C854E3}" type="datetime1">
              <a:rPr lang="en-SG" smtClean="0">
                <a:solidFill>
                  <a:srgbClr val="E7DEC9">
                    <a:shade val="50000"/>
                    <a:satMod val="200000"/>
                  </a:srgbClr>
                </a:solidFill>
              </a:rPr>
              <a:pPr/>
              <a:t>16/11/2018</a:t>
            </a:fld>
            <a:endParaRPr lang="en-US" dirty="0">
              <a:solidFill>
                <a:srgbClr val="E7DEC9">
                  <a:shade val="50000"/>
                  <a:satMod val="200000"/>
                </a:srgbClr>
              </a:solidFill>
            </a:endParaRPr>
          </a:p>
        </p:txBody>
      </p:sp>
      <p:sp>
        <p:nvSpPr>
          <p:cNvPr id="6" name="Footer Placeholder 5"/>
          <p:cNvSpPr>
            <a:spLocks noGrp="1"/>
          </p:cNvSpPr>
          <p:nvPr>
            <p:ph type="ftr" sz="quarter" idx="11"/>
          </p:nvPr>
        </p:nvSpPr>
        <p:spPr/>
        <p:txBody>
          <a:bodyPr/>
          <a:lstStyle/>
          <a:p>
            <a:endParaRPr lang="en-US" dirty="0">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p>
            <a:fld id="{48F63A3B-78C7-47BE-AE5E-E10140E04643}" type="slidenum">
              <a:rPr lang="en-US" smtClean="0">
                <a:solidFill>
                  <a:srgbClr val="E7DEC9">
                    <a:shade val="50000"/>
                    <a:satMod val="200000"/>
                  </a:srgbClr>
                </a:solidFill>
              </a:rPr>
              <a:pPr/>
              <a:t>‹#›</a:t>
            </a:fld>
            <a:endParaRPr lang="en-US" dirty="0">
              <a:solidFill>
                <a:srgbClr val="E7DEC9">
                  <a:shade val="50000"/>
                  <a:satMod val="200000"/>
                </a:srgbClr>
              </a:solidFill>
            </a:endParaRPr>
          </a:p>
        </p:txBody>
      </p:sp>
    </p:spTree>
    <p:extLst>
      <p:ext uri="{BB962C8B-B14F-4D97-AF65-F5344CB8AC3E}">
        <p14:creationId xmlns:p14="http://schemas.microsoft.com/office/powerpoint/2010/main" val="19659945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8" y="5160336"/>
            <a:ext cx="8229600" cy="1143000"/>
          </a:xfrm>
        </p:spPr>
        <p:txBody>
          <a:bodyPr anchor="ctr"/>
          <a:lstStyle>
            <a:lvl1pPr algn="ctr">
              <a:defRPr sz="4500" b="1" cap="none" baseline="0"/>
            </a:lvl1pPr>
            <a:extLst/>
          </a:lstStyle>
          <a:p>
            <a:r>
              <a:rPr kumimoji="0"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63448"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63448"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F3A2B4D2-88CC-4F2F-90EE-944941B92F8A}" type="datetime1">
              <a:rPr lang="en-SG" smtClean="0">
                <a:solidFill>
                  <a:srgbClr val="E7DEC9">
                    <a:shade val="50000"/>
                    <a:satMod val="200000"/>
                  </a:srgbClr>
                </a:solidFill>
              </a:rPr>
              <a:pPr/>
              <a:t>16/11/2018</a:t>
            </a:fld>
            <a:endParaRPr lang="en-US" dirty="0">
              <a:solidFill>
                <a:srgbClr val="E7DEC9">
                  <a:shade val="50000"/>
                  <a:satMod val="200000"/>
                </a:srgbClr>
              </a:solidFill>
            </a:endParaRPr>
          </a:p>
        </p:txBody>
      </p:sp>
      <p:sp>
        <p:nvSpPr>
          <p:cNvPr id="8" name="Footer Placeholder 7"/>
          <p:cNvSpPr>
            <a:spLocks noGrp="1"/>
          </p:cNvSpPr>
          <p:nvPr>
            <p:ph type="ftr" sz="quarter" idx="11"/>
          </p:nvPr>
        </p:nvSpPr>
        <p:spPr/>
        <p:txBody>
          <a:bodyPr/>
          <a:lstStyle/>
          <a:p>
            <a:endParaRPr lang="en-US" dirty="0">
              <a:solidFill>
                <a:srgbClr val="E7DEC9">
                  <a:shade val="50000"/>
                  <a:satMod val="200000"/>
                </a:srgbClr>
              </a:solidFill>
            </a:endParaRPr>
          </a:p>
        </p:txBody>
      </p:sp>
      <p:sp>
        <p:nvSpPr>
          <p:cNvPr id="9" name="Slide Number Placeholder 8"/>
          <p:cNvSpPr>
            <a:spLocks noGrp="1"/>
          </p:cNvSpPr>
          <p:nvPr>
            <p:ph type="sldNum" sz="quarter" idx="12"/>
          </p:nvPr>
        </p:nvSpPr>
        <p:spPr/>
        <p:txBody>
          <a:bodyPr/>
          <a:lstStyle/>
          <a:p>
            <a:fld id="{48F63A3B-78C7-47BE-AE5E-E10140E04643}" type="slidenum">
              <a:rPr lang="en-US" smtClean="0">
                <a:solidFill>
                  <a:srgbClr val="E7DEC9">
                    <a:shade val="50000"/>
                    <a:satMod val="200000"/>
                  </a:srgbClr>
                </a:solidFill>
              </a:rPr>
              <a:pPr/>
              <a:t>‹#›</a:t>
            </a:fld>
            <a:endParaRPr lang="en-US" dirty="0">
              <a:solidFill>
                <a:srgbClr val="E7DEC9">
                  <a:shade val="50000"/>
                  <a:satMod val="200000"/>
                </a:srgbClr>
              </a:solidFill>
            </a:endParaRPr>
          </a:p>
        </p:txBody>
      </p:sp>
    </p:spTree>
    <p:extLst>
      <p:ext uri="{BB962C8B-B14F-4D97-AF65-F5344CB8AC3E}">
        <p14:creationId xmlns:p14="http://schemas.microsoft.com/office/powerpoint/2010/main" val="26474748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a:t>Click to edit Master title style</a:t>
            </a:r>
          </a:p>
        </p:txBody>
      </p:sp>
      <p:sp>
        <p:nvSpPr>
          <p:cNvPr id="3" name="Date Placeholder 2"/>
          <p:cNvSpPr>
            <a:spLocks noGrp="1"/>
          </p:cNvSpPr>
          <p:nvPr>
            <p:ph type="dt" sz="half" idx="10"/>
          </p:nvPr>
        </p:nvSpPr>
        <p:spPr/>
        <p:txBody>
          <a:bodyPr/>
          <a:lstStyle/>
          <a:p>
            <a:fld id="{AE34831E-85A5-4DD8-89AA-15513CA8A47F}" type="datetime1">
              <a:rPr lang="en-SG" smtClean="0">
                <a:solidFill>
                  <a:srgbClr val="E7DEC9">
                    <a:shade val="50000"/>
                    <a:satMod val="200000"/>
                  </a:srgbClr>
                </a:solidFill>
              </a:rPr>
              <a:pPr/>
              <a:t>16/11/2018</a:t>
            </a:fld>
            <a:endParaRPr lang="en-US" dirty="0">
              <a:solidFill>
                <a:srgbClr val="E7DEC9">
                  <a:shade val="50000"/>
                  <a:satMod val="200000"/>
                </a:srgbClr>
              </a:solidFill>
            </a:endParaRPr>
          </a:p>
        </p:txBody>
      </p:sp>
      <p:sp>
        <p:nvSpPr>
          <p:cNvPr id="4" name="Footer Placeholder 3"/>
          <p:cNvSpPr>
            <a:spLocks noGrp="1"/>
          </p:cNvSpPr>
          <p:nvPr>
            <p:ph type="ftr" sz="quarter" idx="11"/>
          </p:nvPr>
        </p:nvSpPr>
        <p:spPr/>
        <p:txBody>
          <a:bodyPr/>
          <a:lstStyle/>
          <a:p>
            <a:endParaRPr lang="en-US" dirty="0">
              <a:solidFill>
                <a:srgbClr val="E7DEC9">
                  <a:shade val="50000"/>
                  <a:satMod val="200000"/>
                </a:srgbClr>
              </a:solidFill>
            </a:endParaRPr>
          </a:p>
        </p:txBody>
      </p:sp>
      <p:sp>
        <p:nvSpPr>
          <p:cNvPr id="5" name="Slide Number Placeholder 4"/>
          <p:cNvSpPr>
            <a:spLocks noGrp="1"/>
          </p:cNvSpPr>
          <p:nvPr>
            <p:ph type="sldNum" sz="quarter" idx="12"/>
          </p:nvPr>
        </p:nvSpPr>
        <p:spPr/>
        <p:txBody>
          <a:bodyPr/>
          <a:lstStyle/>
          <a:p>
            <a:fld id="{48F63A3B-78C7-47BE-AE5E-E10140E04643}" type="slidenum">
              <a:rPr lang="en-US" smtClean="0">
                <a:solidFill>
                  <a:srgbClr val="E7DEC9">
                    <a:shade val="50000"/>
                    <a:satMod val="200000"/>
                  </a:srgbClr>
                </a:solidFill>
              </a:rPr>
              <a:pPr/>
              <a:t>‹#›</a:t>
            </a:fld>
            <a:endParaRPr lang="en-US" dirty="0">
              <a:solidFill>
                <a:srgbClr val="E7DEC9">
                  <a:shade val="50000"/>
                  <a:satMod val="200000"/>
                </a:srgbClr>
              </a:solidFill>
            </a:endParaRPr>
          </a:p>
        </p:txBody>
      </p:sp>
    </p:spTree>
    <p:extLst>
      <p:ext uri="{BB962C8B-B14F-4D97-AF65-F5344CB8AC3E}">
        <p14:creationId xmlns:p14="http://schemas.microsoft.com/office/powerpoint/2010/main" val="14333905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a:solidFill>
                <a:prstClr val="white"/>
              </a:solidFill>
            </a:endParaRPr>
          </a:p>
        </p:txBody>
      </p:sp>
      <p:sp>
        <p:nvSpPr>
          <p:cNvPr id="2" name="Date Placeholder 1"/>
          <p:cNvSpPr>
            <a:spLocks noGrp="1"/>
          </p:cNvSpPr>
          <p:nvPr>
            <p:ph type="dt" sz="half" idx="10"/>
          </p:nvPr>
        </p:nvSpPr>
        <p:spPr/>
        <p:txBody>
          <a:bodyPr/>
          <a:lstStyle/>
          <a:p>
            <a:fld id="{64DA083D-08F9-49DA-8AEF-8961FC86A673}" type="datetime1">
              <a:rPr lang="en-SG" smtClean="0">
                <a:solidFill>
                  <a:srgbClr val="E7DEC9">
                    <a:shade val="50000"/>
                    <a:satMod val="200000"/>
                  </a:srgbClr>
                </a:solidFill>
              </a:rPr>
              <a:pPr/>
              <a:t>16/11/2018</a:t>
            </a:fld>
            <a:endParaRPr lang="en-US" dirty="0">
              <a:solidFill>
                <a:srgbClr val="E7DEC9">
                  <a:shade val="50000"/>
                  <a:satMod val="200000"/>
                </a:srgbClr>
              </a:solidFill>
            </a:endParaRPr>
          </a:p>
        </p:txBody>
      </p:sp>
      <p:sp>
        <p:nvSpPr>
          <p:cNvPr id="3" name="Footer Placeholder 2"/>
          <p:cNvSpPr>
            <a:spLocks noGrp="1"/>
          </p:cNvSpPr>
          <p:nvPr>
            <p:ph type="ftr" sz="quarter" idx="11"/>
          </p:nvPr>
        </p:nvSpPr>
        <p:spPr/>
        <p:txBody>
          <a:bodyPr/>
          <a:lstStyle/>
          <a:p>
            <a:endParaRPr lang="en-US" dirty="0">
              <a:solidFill>
                <a:srgbClr val="E7DEC9">
                  <a:shade val="50000"/>
                  <a:satMod val="200000"/>
                </a:srgbClr>
              </a:solidFill>
            </a:endParaRPr>
          </a:p>
        </p:txBody>
      </p:sp>
      <p:sp>
        <p:nvSpPr>
          <p:cNvPr id="4" name="Slide Number Placeholder 3"/>
          <p:cNvSpPr>
            <a:spLocks noGrp="1"/>
          </p:cNvSpPr>
          <p:nvPr>
            <p:ph type="sldNum" sz="quarter" idx="12"/>
          </p:nvPr>
        </p:nvSpPr>
        <p:spPr/>
        <p:txBody>
          <a:bodyPr/>
          <a:lstStyle/>
          <a:p>
            <a:fld id="{48F63A3B-78C7-47BE-AE5E-E10140E04643}" type="slidenum">
              <a:rPr lang="en-US" smtClean="0">
                <a:solidFill>
                  <a:srgbClr val="E7DEC9">
                    <a:shade val="50000"/>
                    <a:satMod val="200000"/>
                  </a:srgbClr>
                </a:solidFill>
              </a:rPr>
              <a:pPr/>
              <a:t>‹#›</a:t>
            </a:fld>
            <a:endParaRPr lang="en-US" dirty="0">
              <a:solidFill>
                <a:srgbClr val="E7DEC9">
                  <a:shade val="50000"/>
                  <a:satMod val="200000"/>
                </a:srgbClr>
              </a:solidFill>
            </a:endParaRPr>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a:solidFill>
                <a:prstClr val="white"/>
              </a:solidFill>
            </a:endParaRPr>
          </a:p>
        </p:txBody>
      </p:sp>
    </p:spTree>
    <p:extLst>
      <p:ext uri="{BB962C8B-B14F-4D97-AF65-F5344CB8AC3E}">
        <p14:creationId xmlns:p14="http://schemas.microsoft.com/office/powerpoint/2010/main" val="5053195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3"/>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E66514A2-B23D-4809-B747-1CCBA35FFCCB}" type="datetime1">
              <a:rPr lang="en-SG" smtClean="0">
                <a:solidFill>
                  <a:srgbClr val="E7DEC9">
                    <a:shade val="50000"/>
                    <a:satMod val="200000"/>
                  </a:srgbClr>
                </a:solidFill>
              </a:rPr>
              <a:pPr/>
              <a:t>16/11/2018</a:t>
            </a:fld>
            <a:endParaRPr lang="en-US" dirty="0">
              <a:solidFill>
                <a:srgbClr val="E7DEC9">
                  <a:shade val="50000"/>
                  <a:satMod val="200000"/>
                </a:srgbClr>
              </a:solidFill>
            </a:endParaRPr>
          </a:p>
        </p:txBody>
      </p:sp>
      <p:sp>
        <p:nvSpPr>
          <p:cNvPr id="6" name="Footer Placeholder 5"/>
          <p:cNvSpPr>
            <a:spLocks noGrp="1"/>
          </p:cNvSpPr>
          <p:nvPr>
            <p:ph type="ftr" sz="quarter" idx="11"/>
          </p:nvPr>
        </p:nvSpPr>
        <p:spPr/>
        <p:txBody>
          <a:bodyPr/>
          <a:lstStyle/>
          <a:p>
            <a:endParaRPr lang="en-US" dirty="0">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p>
            <a:fld id="{48F63A3B-78C7-47BE-AE5E-E10140E04643}" type="slidenum">
              <a:rPr lang="en-US" smtClean="0">
                <a:solidFill>
                  <a:srgbClr val="E7DEC9">
                    <a:shade val="50000"/>
                    <a:satMod val="200000"/>
                  </a:srgbClr>
                </a:solidFill>
              </a:rPr>
              <a:pPr/>
              <a:t>‹#›</a:t>
            </a:fld>
            <a:endParaRPr lang="en-US" dirty="0">
              <a:solidFill>
                <a:srgbClr val="E7DEC9">
                  <a:shade val="50000"/>
                  <a:satMod val="200000"/>
                </a:srgbClr>
              </a:solidFill>
            </a:endParaRPr>
          </a:p>
        </p:txBody>
      </p:sp>
    </p:spTree>
    <p:extLst>
      <p:ext uri="{BB962C8B-B14F-4D97-AF65-F5344CB8AC3E}">
        <p14:creationId xmlns:p14="http://schemas.microsoft.com/office/powerpoint/2010/main" val="320084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CE38E4D-051A-41E1-86A4-E56916468FD0}" type="datetimeFigureOut">
              <a:rPr lang="en-US" smtClean="0"/>
              <a:t>11/16/2018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86BB73A-582F-4420-9A14-CB10A2B2E5E8}"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a:t>Click to edit Master title style</a:t>
            </a:r>
          </a:p>
        </p:txBody>
      </p:sp>
      <p:sp>
        <p:nvSpPr>
          <p:cNvPr id="5" name="Date Placeholder 4"/>
          <p:cNvSpPr>
            <a:spLocks noGrp="1"/>
          </p:cNvSpPr>
          <p:nvPr>
            <p:ph type="dt" sz="half" idx="10"/>
          </p:nvPr>
        </p:nvSpPr>
        <p:spPr/>
        <p:txBody>
          <a:bodyPr/>
          <a:lstStyle/>
          <a:p>
            <a:fld id="{1D714C72-00A5-4955-A705-57FFB2909982}" type="datetime1">
              <a:rPr lang="en-SG" smtClean="0">
                <a:solidFill>
                  <a:srgbClr val="E7DEC9">
                    <a:shade val="50000"/>
                    <a:satMod val="200000"/>
                  </a:srgbClr>
                </a:solidFill>
              </a:rPr>
              <a:pPr/>
              <a:t>16/11/2018</a:t>
            </a:fld>
            <a:endParaRPr lang="en-US" dirty="0">
              <a:solidFill>
                <a:srgbClr val="E7DEC9">
                  <a:shade val="50000"/>
                  <a:satMod val="200000"/>
                </a:srgbClr>
              </a:solidFill>
            </a:endParaRPr>
          </a:p>
        </p:txBody>
      </p:sp>
      <p:sp>
        <p:nvSpPr>
          <p:cNvPr id="6" name="Footer Placeholder 5"/>
          <p:cNvSpPr>
            <a:spLocks noGrp="1"/>
          </p:cNvSpPr>
          <p:nvPr>
            <p:ph type="ftr" sz="quarter" idx="11"/>
          </p:nvPr>
        </p:nvSpPr>
        <p:spPr/>
        <p:txBody>
          <a:bodyPr/>
          <a:lstStyle/>
          <a:p>
            <a:endParaRPr lang="en-US" dirty="0">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p>
            <a:fld id="{48F63A3B-78C7-47BE-AE5E-E10140E04643}" type="slidenum">
              <a:rPr lang="en-US" smtClean="0">
                <a:solidFill>
                  <a:srgbClr val="E7DEC9">
                    <a:shade val="50000"/>
                    <a:satMod val="200000"/>
                  </a:srgbClr>
                </a:solidFill>
              </a:rPr>
              <a:pPr/>
              <a:t>‹#›</a:t>
            </a:fld>
            <a:endParaRPr lang="en-US" dirty="0">
              <a:solidFill>
                <a:srgbClr val="E7DEC9">
                  <a:shade val="50000"/>
                  <a:satMod val="200000"/>
                </a:srgbClr>
              </a:solidFill>
            </a:endParaRPr>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indent="-283464" defTabSz="457200">
              <a:lnSpc>
                <a:spcPts val="3000"/>
              </a:lnSpc>
              <a:spcBef>
                <a:spcPts val="600"/>
              </a:spcBef>
              <a:buClr>
                <a:srgbClr val="3891A7"/>
              </a:buClr>
              <a:buSzPct val="80000"/>
              <a:buFont typeface="Wingdings 2"/>
              <a:buNone/>
            </a:pPr>
            <a:endParaRPr lang="en-US" sz="3200">
              <a:solidFill>
                <a:prstClr val="black"/>
              </a:solidFill>
            </a:endParaRPr>
          </a:p>
        </p:txBody>
      </p:sp>
      <p:sp>
        <p:nvSpPr>
          <p:cNvPr id="3" name="Picture Placeholder 2"/>
          <p:cNvSpPr>
            <a:spLocks noGrp="1"/>
          </p:cNvSpPr>
          <p:nvPr>
            <p:ph type="pic" idx="1"/>
          </p:nvPr>
        </p:nvSpPr>
        <p:spPr>
          <a:xfrm>
            <a:off x="838200" y="1143020"/>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a:t>Click icon to add picture</a:t>
            </a:r>
            <a:endParaRPr kumimoji="0" lang="en-US" dirty="0"/>
          </a:p>
        </p:txBody>
      </p:sp>
      <p:sp>
        <p:nvSpPr>
          <p:cNvPr id="9" name="Flowchart: Process 8"/>
          <p:cNvSpPr/>
          <p:nvPr/>
        </p:nvSpPr>
        <p:spPr>
          <a:xfrm rot="19468671">
            <a:off x="396733"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a:solidFill>
                <a:prstClr val="white"/>
              </a:solidFill>
            </a:endParaRPr>
          </a:p>
        </p:txBody>
      </p:sp>
      <p:sp>
        <p:nvSpPr>
          <p:cNvPr id="10" name="Flowchart: Process 9"/>
          <p:cNvSpPr/>
          <p:nvPr/>
        </p:nvSpPr>
        <p:spPr>
          <a:xfrm rot="2103354" flipH="1">
            <a:off x="5003675"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dirty="0">
              <a:solidFill>
                <a:prstClr val="white"/>
              </a:solidFill>
            </a:endParaRPr>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Tree>
    <p:extLst>
      <p:ext uri="{BB962C8B-B14F-4D97-AF65-F5344CB8AC3E}">
        <p14:creationId xmlns:p14="http://schemas.microsoft.com/office/powerpoint/2010/main" val="19803780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5EFD418B-D16E-47E0-8598-2CD37EA03C42}" type="datetime1">
              <a:rPr lang="en-SG" smtClean="0">
                <a:solidFill>
                  <a:srgbClr val="E7DEC9">
                    <a:shade val="50000"/>
                    <a:satMod val="200000"/>
                  </a:srgbClr>
                </a:solidFill>
              </a:rPr>
              <a:pPr/>
              <a:t>16/11/2018</a:t>
            </a:fld>
            <a:endParaRPr lang="en-US" dirty="0">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US" dirty="0">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smtClean="0">
                <a:solidFill>
                  <a:srgbClr val="E7DEC9">
                    <a:shade val="50000"/>
                    <a:satMod val="200000"/>
                  </a:srgbClr>
                </a:solidFill>
              </a:rPr>
              <a:pPr/>
              <a:t>‹#›</a:t>
            </a:fld>
            <a:endParaRPr lang="en-US" dirty="0">
              <a:solidFill>
                <a:srgbClr val="E7DEC9">
                  <a:shade val="50000"/>
                  <a:satMod val="200000"/>
                </a:srgbClr>
              </a:solidFill>
            </a:endParaRPr>
          </a:p>
        </p:txBody>
      </p:sp>
    </p:spTree>
    <p:extLst>
      <p:ext uri="{BB962C8B-B14F-4D97-AF65-F5344CB8AC3E}">
        <p14:creationId xmlns:p14="http://schemas.microsoft.com/office/powerpoint/2010/main" val="14779670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56"/>
            <a:ext cx="18288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1143000" y="274657"/>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FF680F35-7E45-427C-AE67-7FBEA05D28EA}" type="datetime1">
              <a:rPr lang="en-SG" smtClean="0">
                <a:solidFill>
                  <a:srgbClr val="E7DEC9">
                    <a:shade val="50000"/>
                    <a:satMod val="200000"/>
                  </a:srgbClr>
                </a:solidFill>
              </a:rPr>
              <a:pPr/>
              <a:t>16/11/2018</a:t>
            </a:fld>
            <a:endParaRPr lang="en-US" dirty="0">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US" dirty="0">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smtClean="0">
                <a:solidFill>
                  <a:srgbClr val="E7DEC9">
                    <a:shade val="50000"/>
                    <a:satMod val="200000"/>
                  </a:srgbClr>
                </a:solidFill>
              </a:rPr>
              <a:pPr/>
              <a:t>‹#›</a:t>
            </a:fld>
            <a:endParaRPr lang="en-US" dirty="0">
              <a:solidFill>
                <a:srgbClr val="E7DEC9">
                  <a:shade val="50000"/>
                  <a:satMod val="200000"/>
                </a:srgbClr>
              </a:solidFill>
            </a:endParaRPr>
          </a:p>
        </p:txBody>
      </p:sp>
    </p:spTree>
    <p:extLst>
      <p:ext uri="{BB962C8B-B14F-4D97-AF65-F5344CB8AC3E}">
        <p14:creationId xmlns:p14="http://schemas.microsoft.com/office/powerpoint/2010/main" val="4273489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CE38E4D-051A-41E1-86A4-E56916468FD0}" type="datetimeFigureOut">
              <a:rPr lang="en-US" smtClean="0"/>
              <a:t>11/16/2018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86BB73A-582F-4420-9A14-CB10A2B2E5E8}"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CE38E4D-051A-41E1-86A4-E56916468FD0}" type="datetimeFigureOut">
              <a:rPr lang="en-US" smtClean="0"/>
              <a:t>11/16/2018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86BB73A-582F-4420-9A14-CB10A2B2E5E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4"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4"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4"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CE38E4D-051A-41E1-86A4-E56916468FD0}" type="datetimeFigureOut">
              <a:rPr lang="en-US" smtClean="0"/>
              <a:t>11/16/2018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86BB73A-582F-4420-9A14-CB10A2B2E5E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CE38E4D-051A-41E1-86A4-E56916468FD0}" type="datetimeFigureOut">
              <a:rPr lang="en-US" smtClean="0"/>
              <a:t>11/16/2018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86BB73A-582F-4420-9A14-CB10A2B2E5E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7CE38E4D-051A-41E1-86A4-E56916468FD0}" type="datetimeFigureOut">
              <a:rPr lang="en-US" smtClean="0"/>
              <a:t>11/16/2018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86BB73A-582F-4420-9A14-CB10A2B2E5E8}"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3"/>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CE38E4D-051A-41E1-86A4-E56916468FD0}" type="datetimeFigureOut">
              <a:rPr lang="en-US" smtClean="0"/>
              <a:t>11/16/2018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86BB73A-582F-4420-9A14-CB10A2B2E5E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7CE38E4D-051A-41E1-86A4-E56916468FD0}" type="datetimeFigureOut">
              <a:rPr lang="en-US" smtClean="0"/>
              <a:t>11/16/2018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86BB73A-582F-4420-9A14-CB10A2B2E5E8}"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11"/>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9"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71"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7" name="Pie 6"/>
          <p:cNvSpPr/>
          <p:nvPr/>
        </p:nvSpPr>
        <p:spPr>
          <a:xfrm>
            <a:off x="-815923"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20" y="21106"/>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5"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7"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4"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CE38E4D-051A-41E1-86A4-E56916468FD0}" type="datetimeFigureOut">
              <a:rPr lang="en-US" smtClean="0"/>
              <a:t>11/16/2018</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886BB73A-582F-4420-9A14-CB10A2B2E5E8}"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19"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a:solidFill>
                <a:prstClr val="white"/>
              </a:solidFill>
            </a:endParaRPr>
          </a:p>
        </p:txBody>
      </p:sp>
      <p:sp>
        <p:nvSpPr>
          <p:cNvPr id="8" name="Oval 7"/>
          <p:cNvSpPr/>
          <p:nvPr/>
        </p:nvSpPr>
        <p:spPr>
          <a:xfrm>
            <a:off x="168824" y="21106"/>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a:solidFill>
                <a:prstClr val="white"/>
              </a:solidFill>
            </a:endParaRPr>
          </a:p>
        </p:txBody>
      </p:sp>
      <p:sp>
        <p:nvSpPr>
          <p:cNvPr id="11" name="Donut 10"/>
          <p:cNvSpPr/>
          <p:nvPr/>
        </p:nvSpPr>
        <p:spPr>
          <a:xfrm rot="2315675">
            <a:off x="182889"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a:solidFill>
                <a:prstClr val="white"/>
              </a:solidFill>
            </a:endParaRPr>
          </a:p>
        </p:txBody>
      </p:sp>
      <p:sp>
        <p:nvSpPr>
          <p:cNvPr id="12" name="Rectangle 11"/>
          <p:cNvSpPr/>
          <p:nvPr/>
        </p:nvSpPr>
        <p:spPr>
          <a:xfrm>
            <a:off x="1012882"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a:t>Click to edit Master title style</a:t>
            </a:r>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3581408"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defTabSz="457200"/>
            <a:fld id="{F1B787AD-FED5-43DB-ABC2-DD210586C708}" type="datetime1">
              <a:rPr lang="en-SG" smtClean="0">
                <a:solidFill>
                  <a:srgbClr val="E7DEC9">
                    <a:shade val="50000"/>
                    <a:satMod val="200000"/>
                  </a:srgbClr>
                </a:solidFill>
              </a:rPr>
              <a:pPr defTabSz="457200"/>
              <a:t>16/11/2018</a:t>
            </a:fld>
            <a:endParaRPr lang="en-US" dirty="0">
              <a:solidFill>
                <a:srgbClr val="E7DEC9">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defTabSz="457200"/>
            <a:endParaRPr lang="en-US" dirty="0">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defTabSz="457200"/>
            <a:fld id="{48F63A3B-78C7-47BE-AE5E-E10140E04643}" type="slidenum">
              <a:rPr lang="en-US" smtClean="0">
                <a:solidFill>
                  <a:srgbClr val="E7DEC9">
                    <a:shade val="50000"/>
                    <a:satMod val="200000"/>
                  </a:srgbClr>
                </a:solidFill>
              </a:rPr>
              <a:pPr defTabSz="457200"/>
              <a:t>‹#›</a:t>
            </a:fld>
            <a:endParaRPr lang="en-US" dirty="0">
              <a:solidFill>
                <a:srgbClr val="E7DEC9">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defTabSz="457200"/>
            <a:endParaRPr lang="en-US">
              <a:solidFill>
                <a:prstClr val="white"/>
              </a:solidFill>
            </a:endParaRPr>
          </a:p>
        </p:txBody>
      </p:sp>
    </p:spTree>
    <p:extLst>
      <p:ext uri="{BB962C8B-B14F-4D97-AF65-F5344CB8AC3E}">
        <p14:creationId xmlns:p14="http://schemas.microsoft.com/office/powerpoint/2010/main" val="218774541"/>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hf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0.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75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78392" y="2600324"/>
            <a:ext cx="6400800" cy="3419476"/>
          </a:xfrm>
        </p:spPr>
        <p:txBody>
          <a:bodyPr>
            <a:normAutofit fontScale="90000"/>
          </a:bodyPr>
          <a:lstStyle/>
          <a:p>
            <a:pPr>
              <a:lnSpc>
                <a:spcPct val="100000"/>
              </a:lnSpc>
            </a:pPr>
            <a:r>
              <a:rPr lang="en-US" dirty="0">
                <a:effectLst/>
              </a:rPr>
              <a:t/>
            </a:r>
            <a:br>
              <a:rPr lang="en-US" dirty="0">
                <a:effectLst/>
              </a:rPr>
            </a:br>
            <a:r>
              <a:rPr lang="en-US" dirty="0">
                <a:effectLst/>
              </a:rPr>
              <a:t/>
            </a:r>
            <a:br>
              <a:rPr lang="en-US" dirty="0">
                <a:effectLst/>
              </a:rPr>
            </a:br>
            <a:r>
              <a:rPr lang="en-US" sz="2200" dirty="0">
                <a:effectLst/>
              </a:rPr>
              <a:t>by</a:t>
            </a:r>
            <a:br>
              <a:rPr lang="en-US" sz="2200" dirty="0">
                <a:effectLst/>
              </a:rPr>
            </a:br>
            <a:r>
              <a:rPr lang="en-US" sz="2200" dirty="0">
                <a:effectLst/>
              </a:rPr>
              <a:t/>
            </a:r>
            <a:br>
              <a:rPr lang="en-US" sz="2200" dirty="0">
                <a:effectLst/>
              </a:rPr>
            </a:br>
            <a:r>
              <a:rPr lang="en-US" sz="2200" dirty="0" smtClean="0"/>
              <a:t>DR. </a:t>
            </a:r>
            <a:r>
              <a:rPr lang="en-US" sz="2200" dirty="0"/>
              <a:t>IBTISAM MUHAMAD </a:t>
            </a:r>
            <a:r>
              <a:rPr lang="en-US" sz="2200" dirty="0" smtClean="0"/>
              <a:t>NOR</a:t>
            </a:r>
            <a:br>
              <a:rPr lang="en-US" sz="2200" dirty="0" smtClean="0"/>
            </a:br>
            <a:r>
              <a:rPr lang="en-US" sz="2200" dirty="0" smtClean="0"/>
              <a:t>CLINICAL ONCOLOGIST</a:t>
            </a:r>
            <a:br>
              <a:rPr lang="en-US" sz="2200" dirty="0" smtClean="0"/>
            </a:br>
            <a:r>
              <a:rPr lang="en-US" sz="2200" dirty="0" smtClean="0"/>
              <a:t>GENERAL HOSPITAL KUALA LUMPUR</a:t>
            </a:r>
            <a:r>
              <a:rPr lang="en-US" sz="2200" dirty="0"/>
              <a:t/>
            </a:r>
            <a:br>
              <a:rPr lang="en-US" sz="2200" dirty="0"/>
            </a:br>
            <a:r>
              <a:rPr lang="en-US" sz="2200" dirty="0"/>
              <a:t/>
            </a:r>
            <a:br>
              <a:rPr lang="en-US" sz="2200" dirty="0"/>
            </a:br>
            <a:endParaRPr lang="en-MY" sz="2200" dirty="0"/>
          </a:p>
        </p:txBody>
      </p:sp>
      <p:sp>
        <p:nvSpPr>
          <p:cNvPr id="3" name="Text Placeholder 2"/>
          <p:cNvSpPr>
            <a:spLocks noGrp="1"/>
          </p:cNvSpPr>
          <p:nvPr>
            <p:ph type="body" idx="1"/>
          </p:nvPr>
        </p:nvSpPr>
        <p:spPr>
          <a:xfrm>
            <a:off x="2535860" y="527538"/>
            <a:ext cx="6400800" cy="2048974"/>
          </a:xfrm>
        </p:spPr>
        <p:txBody>
          <a:bodyPr>
            <a:normAutofit/>
          </a:bodyPr>
          <a:lstStyle/>
          <a:p>
            <a:r>
              <a:rPr lang="en-MY" sz="3600" dirty="0" smtClean="0">
                <a:effectLst>
                  <a:outerShdw blurRad="38100" dist="38100" dir="2700000" algn="tl">
                    <a:srgbClr val="000000">
                      <a:alpha val="43137"/>
                    </a:srgbClr>
                  </a:outerShdw>
                </a:effectLst>
                <a:latin typeface="Castellar" panose="020A0402060406010301" pitchFamily="18" charset="0"/>
              </a:rPr>
              <a:t>CHEMORADIOTHERAPY</a:t>
            </a:r>
            <a:endParaRPr lang="en-MY" sz="3600" dirty="0">
              <a:effectLst>
                <a:outerShdw blurRad="38100" dist="38100" dir="2700000" algn="tl">
                  <a:srgbClr val="000000">
                    <a:alpha val="43137"/>
                  </a:srgbClr>
                </a:outerShdw>
              </a:effectLst>
              <a:latin typeface="Castellar" panose="020A0402060406010301" pitchFamily="18" charset="0"/>
            </a:endParaRPr>
          </a:p>
        </p:txBody>
      </p:sp>
      <p:sp>
        <p:nvSpPr>
          <p:cNvPr id="4" name="Slide Number Placeholder 3"/>
          <p:cNvSpPr>
            <a:spLocks noGrp="1"/>
          </p:cNvSpPr>
          <p:nvPr>
            <p:ph type="sldNum" sz="quarter" idx="12"/>
          </p:nvPr>
        </p:nvSpPr>
        <p:spPr/>
        <p:txBody>
          <a:bodyPr/>
          <a:lstStyle/>
          <a:p>
            <a:fld id="{335B0779-313C-4B40-9850-7FA9805A1221}" type="slidenum">
              <a:rPr lang="en-MY" smtClean="0">
                <a:solidFill>
                  <a:srgbClr val="E7DEC9">
                    <a:shade val="50000"/>
                    <a:satMod val="200000"/>
                  </a:srgbClr>
                </a:solidFill>
              </a:rPr>
              <a:pPr/>
              <a:t>1</a:t>
            </a:fld>
            <a:endParaRPr lang="en-MY">
              <a:solidFill>
                <a:srgbClr val="E7DEC9">
                  <a:shade val="50000"/>
                  <a:satMod val="200000"/>
                </a:srgbClr>
              </a:solidFill>
            </a:endParaRPr>
          </a:p>
        </p:txBody>
      </p:sp>
      <p:pic>
        <p:nvPicPr>
          <p:cNvPr id="6" name="Picture 2" descr="C:\Users\Chin Eu\Downloads\image1.jpe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88084" y="3058885"/>
            <a:ext cx="2088231" cy="32527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46842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7414" y="244548"/>
            <a:ext cx="6677246" cy="6390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548175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2.p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75908" y="669851"/>
            <a:ext cx="7591647" cy="4781000"/>
          </a:xfrm>
        </p:spPr>
      </p:pic>
    </p:spTree>
    <p:extLst>
      <p:ext uri="{BB962C8B-B14F-4D97-AF65-F5344CB8AC3E}">
        <p14:creationId xmlns:p14="http://schemas.microsoft.com/office/powerpoint/2010/main" val="21845764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744" y="51345"/>
            <a:ext cx="7710944" cy="1143000"/>
          </a:xfrm>
        </p:spPr>
        <p:txBody>
          <a:bodyPr>
            <a:normAutofit/>
          </a:bodyPr>
          <a:lstStyle/>
          <a:p>
            <a:pPr algn="ctr"/>
            <a:r>
              <a:rPr lang="en-US" sz="3200" b="1" dirty="0">
                <a:solidFill>
                  <a:srgbClr val="CC6600"/>
                </a:solidFill>
                <a:latin typeface="Baskerville Old Face" panose="02020602080505020303" pitchFamily="18" charset="0"/>
              </a:rPr>
              <a:t>STAGE I AND II COLON CARCINOMA</a:t>
            </a:r>
          </a:p>
        </p:txBody>
      </p:sp>
      <p:sp>
        <p:nvSpPr>
          <p:cNvPr id="3" name="Content Placeholder 2"/>
          <p:cNvSpPr>
            <a:spLocks noGrp="1"/>
          </p:cNvSpPr>
          <p:nvPr>
            <p:ph idx="1"/>
          </p:nvPr>
        </p:nvSpPr>
        <p:spPr>
          <a:xfrm>
            <a:off x="1127052" y="1111087"/>
            <a:ext cx="7878741" cy="4641127"/>
          </a:xfrm>
        </p:spPr>
        <p:txBody>
          <a:bodyPr>
            <a:normAutofit/>
          </a:bodyPr>
          <a:lstStyle/>
          <a:p>
            <a:pPr marL="82296" indent="0" algn="just">
              <a:buNone/>
            </a:pPr>
            <a:r>
              <a:rPr lang="en-US" sz="1600" dirty="0">
                <a:latin typeface="Book Antiqua" panose="02040602050305030304" pitchFamily="18" charset="0"/>
              </a:rPr>
              <a:t>Prognosis is good with surgical intervention alone. </a:t>
            </a:r>
            <a:endParaRPr lang="en-US" sz="1600" dirty="0" smtClean="0">
              <a:latin typeface="Book Antiqua" panose="02040602050305030304" pitchFamily="18" charset="0"/>
            </a:endParaRPr>
          </a:p>
          <a:p>
            <a:pPr algn="just"/>
            <a:endParaRPr lang="en-US" sz="1600" dirty="0">
              <a:latin typeface="Book Antiqua" panose="02040602050305030304" pitchFamily="18" charset="0"/>
            </a:endParaRPr>
          </a:p>
          <a:p>
            <a:pPr marL="82296" indent="0" algn="just">
              <a:buNone/>
            </a:pPr>
            <a:r>
              <a:rPr lang="en-US" sz="1600" dirty="0">
                <a:latin typeface="Book Antiqua" panose="02040602050305030304" pitchFamily="18" charset="0"/>
              </a:rPr>
              <a:t>Some patients with high risk stage II disease have a high relapse </a:t>
            </a:r>
            <a:r>
              <a:rPr lang="en-US" sz="1600" dirty="0" smtClean="0">
                <a:latin typeface="Book Antiqua" panose="02040602050305030304" pitchFamily="18" charset="0"/>
              </a:rPr>
              <a:t>rate.</a:t>
            </a:r>
            <a:r>
              <a:rPr lang="en-US" sz="1600" baseline="30000" dirty="0" smtClean="0">
                <a:latin typeface="Book Antiqua" panose="02040602050305030304" pitchFamily="18" charset="0"/>
              </a:rPr>
              <a:t>108</a:t>
            </a:r>
            <a:r>
              <a:rPr lang="en-US" sz="1600" dirty="0" smtClean="0">
                <a:latin typeface="Book Antiqua" panose="02040602050305030304" pitchFamily="18" charset="0"/>
              </a:rPr>
              <a:t> </a:t>
            </a:r>
          </a:p>
          <a:p>
            <a:pPr algn="just"/>
            <a:endParaRPr lang="en-US" sz="1600" dirty="0">
              <a:latin typeface="Book Antiqua" panose="02040602050305030304" pitchFamily="18" charset="0"/>
            </a:endParaRPr>
          </a:p>
          <a:p>
            <a:pPr marL="82296" indent="0" algn="just">
              <a:buNone/>
            </a:pPr>
            <a:r>
              <a:rPr lang="en-US" sz="1600" dirty="0">
                <a:latin typeface="Book Antiqua" panose="02040602050305030304" pitchFamily="18" charset="0"/>
              </a:rPr>
              <a:t>In a Cochrane systematic review of adjuvant therapy for completely resected stage II colon carcinoma, there was no improvement in OS (RRR=0.96</a:t>
            </a:r>
            <a:r>
              <a:rPr lang="en-US" sz="1600" dirty="0" smtClean="0">
                <a:latin typeface="Book Antiqua" panose="02040602050305030304" pitchFamily="18" charset="0"/>
              </a:rPr>
              <a:t>, 95% CI </a:t>
            </a:r>
            <a:r>
              <a:rPr lang="en-US" sz="1600" dirty="0">
                <a:latin typeface="Book Antiqua" panose="02040602050305030304" pitchFamily="18" charset="0"/>
              </a:rPr>
              <a:t>0.88 to 1.05). However, DFS is better  (RRR=0.83, 95% CI 0.75 to 0.92</a:t>
            </a:r>
            <a:r>
              <a:rPr lang="en-US" sz="1600" dirty="0" smtClean="0">
                <a:latin typeface="Book Antiqua" panose="02040602050305030304" pitchFamily="18" charset="0"/>
              </a:rPr>
              <a:t>).</a:t>
            </a:r>
            <a:r>
              <a:rPr lang="en-US" sz="1600" baseline="30000" dirty="0" smtClean="0">
                <a:latin typeface="Book Antiqua" panose="02040602050305030304" pitchFamily="18" charset="0"/>
              </a:rPr>
              <a:t>108</a:t>
            </a:r>
            <a:r>
              <a:rPr lang="en-US" sz="1600" dirty="0" smtClean="0">
                <a:latin typeface="Book Antiqua" panose="02040602050305030304" pitchFamily="18" charset="0"/>
              </a:rPr>
              <a:t> </a:t>
            </a:r>
            <a:endParaRPr lang="en-US" sz="1600" dirty="0">
              <a:latin typeface="Book Antiqua" panose="02040602050305030304" pitchFamily="18" charset="0"/>
            </a:endParaRPr>
          </a:p>
          <a:p>
            <a:pPr algn="just"/>
            <a:endParaRPr lang="en-US" sz="1600" dirty="0">
              <a:latin typeface="Book Antiqua" panose="02040602050305030304" pitchFamily="18" charset="0"/>
            </a:endParaRPr>
          </a:p>
          <a:p>
            <a:pPr marL="82296" indent="0" algn="just">
              <a:buNone/>
            </a:pPr>
            <a:r>
              <a:rPr lang="en-US" sz="1600" dirty="0">
                <a:latin typeface="Book Antiqua" panose="02040602050305030304" pitchFamily="18" charset="0"/>
              </a:rPr>
              <a:t>MOSAIC trial (Multicenter International Study of </a:t>
            </a:r>
            <a:r>
              <a:rPr lang="en-US" sz="1600" dirty="0" err="1">
                <a:latin typeface="Book Antiqua" panose="02040602050305030304" pitchFamily="18" charset="0"/>
              </a:rPr>
              <a:t>Oxaliplatin</a:t>
            </a:r>
            <a:r>
              <a:rPr lang="en-US" sz="1600" dirty="0">
                <a:latin typeface="Book Antiqua" panose="02040602050305030304" pitchFamily="18" charset="0"/>
              </a:rPr>
              <a:t>/5-FU/LV in the Adjuvant Treatment of Colon Cancer), six months of 5-FU/</a:t>
            </a:r>
            <a:r>
              <a:rPr lang="en-US" sz="1600" dirty="0" err="1">
                <a:latin typeface="Book Antiqua" panose="02040602050305030304" pitchFamily="18" charset="0"/>
              </a:rPr>
              <a:t>leucovorin</a:t>
            </a:r>
            <a:r>
              <a:rPr lang="en-US" sz="1600" dirty="0">
                <a:latin typeface="Book Antiqua" panose="02040602050305030304" pitchFamily="18" charset="0"/>
              </a:rPr>
              <a:t> (LV) was compared with six months of 5-FU/LV with </a:t>
            </a:r>
            <a:r>
              <a:rPr lang="en-US" sz="1600" dirty="0" err="1">
                <a:latin typeface="Book Antiqua" panose="02040602050305030304" pitchFamily="18" charset="0"/>
              </a:rPr>
              <a:t>oxaliplatin</a:t>
            </a:r>
            <a:r>
              <a:rPr lang="en-US" sz="1600" dirty="0">
                <a:latin typeface="Book Antiqua" panose="02040602050305030304" pitchFamily="18" charset="0"/>
              </a:rPr>
              <a:t> (FOLFOX regimen). There was no statistically significant improvement in five-year DFS and six-year OS in stage II colon </a:t>
            </a:r>
            <a:r>
              <a:rPr lang="en-US" sz="1600" dirty="0" smtClean="0">
                <a:latin typeface="Book Antiqua" panose="02040602050305030304" pitchFamily="18" charset="0"/>
              </a:rPr>
              <a:t>carcinoma.</a:t>
            </a:r>
            <a:r>
              <a:rPr lang="en-US" sz="1600" baseline="30000" dirty="0" smtClean="0">
                <a:latin typeface="Book Antiqua" panose="02040602050305030304" pitchFamily="18" charset="0"/>
              </a:rPr>
              <a:t>109</a:t>
            </a:r>
          </a:p>
          <a:p>
            <a:pPr algn="just"/>
            <a:endParaRPr lang="en-US" sz="1600" dirty="0">
              <a:latin typeface="Book Antiqua" panose="02040602050305030304" pitchFamily="18" charset="0"/>
            </a:endParaRPr>
          </a:p>
          <a:p>
            <a:pPr marL="82296" indent="0" algn="just">
              <a:buNone/>
            </a:pPr>
            <a:r>
              <a:rPr lang="en-US" sz="1600" dirty="0" smtClean="0">
                <a:latin typeface="Book Antiqua" panose="02040602050305030304" pitchFamily="18" charset="0"/>
              </a:rPr>
              <a:t>Thus</a:t>
            </a:r>
            <a:r>
              <a:rPr lang="en-US" sz="1600" dirty="0">
                <a:latin typeface="Book Antiqua" panose="02040602050305030304" pitchFamily="18" charset="0"/>
              </a:rPr>
              <a:t>, the role of adjuvant therapy for stage II colon carcinoma remains </a:t>
            </a:r>
            <a:r>
              <a:rPr lang="en-US" sz="1600" dirty="0" smtClean="0">
                <a:latin typeface="Book Antiqua" panose="02040602050305030304" pitchFamily="18" charset="0"/>
              </a:rPr>
              <a:t>controversial.</a:t>
            </a:r>
            <a:r>
              <a:rPr lang="en-US" sz="1600" baseline="30000" dirty="0" smtClean="0">
                <a:latin typeface="Book Antiqua" panose="02040602050305030304" pitchFamily="18" charset="0"/>
              </a:rPr>
              <a:t>109</a:t>
            </a:r>
            <a:endParaRPr lang="en-US" sz="1600" baseline="30000" dirty="0">
              <a:latin typeface="Book Antiqua" panose="02040602050305030304" pitchFamily="18" charset="0"/>
            </a:endParaRPr>
          </a:p>
          <a:p>
            <a:pPr marL="82296" indent="0" algn="just">
              <a:buNone/>
            </a:pPr>
            <a:endParaRPr lang="en-US" sz="1600" dirty="0">
              <a:latin typeface="Book Antiqua" panose="02040602050305030304" pitchFamily="18" charset="0"/>
            </a:endParaRPr>
          </a:p>
        </p:txBody>
      </p:sp>
      <p:sp>
        <p:nvSpPr>
          <p:cNvPr id="4" name="TextBox 3"/>
          <p:cNvSpPr txBox="1"/>
          <p:nvPr/>
        </p:nvSpPr>
        <p:spPr>
          <a:xfrm>
            <a:off x="1244012" y="5932971"/>
            <a:ext cx="7783047" cy="646331"/>
          </a:xfrm>
          <a:prstGeom prst="rect">
            <a:avLst/>
          </a:prstGeom>
          <a:noFill/>
        </p:spPr>
        <p:txBody>
          <a:bodyPr wrap="square" rtlCol="0">
            <a:spAutoFit/>
          </a:bodyPr>
          <a:lstStyle/>
          <a:p>
            <a:r>
              <a:rPr lang="en-MY" sz="900" b="1" dirty="0"/>
              <a:t>108. </a:t>
            </a:r>
            <a:r>
              <a:rPr lang="en-MY" sz="900" b="1" dirty="0" err="1"/>
              <a:t>Figueredo</a:t>
            </a:r>
            <a:r>
              <a:rPr lang="en-MY" sz="900" b="1" dirty="0"/>
              <a:t> A, Coombes ME, Mukherjee S. Adjuvant therapy for </a:t>
            </a:r>
            <a:r>
              <a:rPr lang="en-MY" sz="900" b="1" dirty="0" smtClean="0"/>
              <a:t>completely resected </a:t>
            </a:r>
            <a:r>
              <a:rPr lang="en-MY" sz="900" b="1" dirty="0"/>
              <a:t>stage II colon cancer. Cochrane Database </a:t>
            </a:r>
            <a:r>
              <a:rPr lang="en-MY" sz="900" b="1" dirty="0" err="1"/>
              <a:t>Syst</a:t>
            </a:r>
            <a:r>
              <a:rPr lang="en-MY" sz="900" b="1" dirty="0"/>
              <a:t> Rev. 2008;(3):CD005390.</a:t>
            </a:r>
          </a:p>
          <a:p>
            <a:r>
              <a:rPr lang="en-MY" sz="900" b="1" dirty="0"/>
              <a:t>109. André T, </a:t>
            </a:r>
            <a:r>
              <a:rPr lang="en-MY" sz="900" b="1" dirty="0" err="1"/>
              <a:t>Boni</a:t>
            </a:r>
            <a:r>
              <a:rPr lang="en-MY" sz="900" b="1" dirty="0"/>
              <a:t> C, Navarro M, et al. Improved overall survival with </a:t>
            </a:r>
            <a:r>
              <a:rPr lang="en-MY" sz="900" b="1" dirty="0" err="1" smtClean="0"/>
              <a:t>oxaliplatin</a:t>
            </a:r>
            <a:r>
              <a:rPr lang="en-MY" sz="900" b="1" dirty="0" smtClean="0"/>
              <a:t>, fluorouracil</a:t>
            </a:r>
            <a:r>
              <a:rPr lang="en-MY" sz="900" b="1" dirty="0"/>
              <a:t>, and </a:t>
            </a:r>
            <a:r>
              <a:rPr lang="en-MY" sz="900" b="1" dirty="0" err="1"/>
              <a:t>leucovorin</a:t>
            </a:r>
            <a:r>
              <a:rPr lang="en-MY" sz="900" b="1" dirty="0"/>
              <a:t> as adjuvant treatment in stage II or III colon </a:t>
            </a:r>
            <a:r>
              <a:rPr lang="en-MY" sz="900" b="1" dirty="0" smtClean="0"/>
              <a:t>cancer in </a:t>
            </a:r>
            <a:r>
              <a:rPr lang="en-MY" sz="900" b="1" dirty="0"/>
              <a:t>the MOSAIC trial. J </a:t>
            </a:r>
            <a:r>
              <a:rPr lang="en-MY" sz="900" b="1" dirty="0" err="1"/>
              <a:t>Clin</a:t>
            </a:r>
            <a:r>
              <a:rPr lang="en-MY" sz="900" b="1" dirty="0"/>
              <a:t> </a:t>
            </a:r>
            <a:r>
              <a:rPr lang="en-MY" sz="900" b="1" dirty="0" err="1"/>
              <a:t>Oncol</a:t>
            </a:r>
            <a:r>
              <a:rPr lang="en-MY" sz="900" b="1" dirty="0"/>
              <a:t>. 2009;27(19):3109-16.</a:t>
            </a:r>
          </a:p>
        </p:txBody>
      </p:sp>
    </p:spTree>
    <p:extLst>
      <p:ext uri="{BB962C8B-B14F-4D97-AF65-F5344CB8AC3E}">
        <p14:creationId xmlns:p14="http://schemas.microsoft.com/office/powerpoint/2010/main" val="40117081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3076" y="8813"/>
            <a:ext cx="7498080" cy="1143000"/>
          </a:xfrm>
        </p:spPr>
        <p:txBody>
          <a:bodyPr>
            <a:noAutofit/>
          </a:bodyPr>
          <a:lstStyle/>
          <a:p>
            <a:pPr algn="ctr"/>
            <a:r>
              <a:rPr lang="en-US" sz="3200" b="1" dirty="0">
                <a:solidFill>
                  <a:srgbClr val="CC6600"/>
                </a:solidFill>
                <a:latin typeface="Baskerville Old Face" panose="02020602080505020303" pitchFamily="18" charset="0"/>
              </a:rPr>
              <a:t>STAGE III COLON CARCINOMA</a:t>
            </a:r>
          </a:p>
        </p:txBody>
      </p:sp>
      <p:sp>
        <p:nvSpPr>
          <p:cNvPr id="3" name="Content Placeholder 2"/>
          <p:cNvSpPr>
            <a:spLocks noGrp="1"/>
          </p:cNvSpPr>
          <p:nvPr>
            <p:ph idx="1"/>
          </p:nvPr>
        </p:nvSpPr>
        <p:spPr>
          <a:xfrm>
            <a:off x="1073889" y="1119922"/>
            <a:ext cx="7985068" cy="4536603"/>
          </a:xfrm>
        </p:spPr>
        <p:txBody>
          <a:bodyPr>
            <a:normAutofit/>
          </a:bodyPr>
          <a:lstStyle/>
          <a:p>
            <a:pPr marL="82296" indent="0" algn="just">
              <a:buNone/>
            </a:pPr>
            <a:r>
              <a:rPr lang="en-US" sz="1600" dirty="0">
                <a:latin typeface="Book Antiqua" panose="02040602050305030304" pitchFamily="18" charset="0"/>
              </a:rPr>
              <a:t>Recurrence rate can exceed 50% and adjuvant chemotherapy have a role to reduce the risk of recurrence. </a:t>
            </a:r>
          </a:p>
          <a:p>
            <a:pPr algn="just"/>
            <a:endParaRPr lang="en-US" sz="1600" dirty="0">
              <a:latin typeface="Book Antiqua" panose="02040602050305030304" pitchFamily="18" charset="0"/>
            </a:endParaRPr>
          </a:p>
          <a:p>
            <a:pPr marL="82296" indent="0" algn="just">
              <a:buNone/>
            </a:pPr>
            <a:r>
              <a:rPr lang="en-US" sz="1600" dirty="0">
                <a:latin typeface="Book Antiqua" panose="02040602050305030304" pitchFamily="18" charset="0"/>
              </a:rPr>
              <a:t>5-FU based chemotherapy in stage III colon carcinoma improves OS. </a:t>
            </a:r>
          </a:p>
          <a:p>
            <a:pPr algn="just"/>
            <a:endParaRPr lang="en-US" sz="1600" dirty="0">
              <a:latin typeface="Book Antiqua" panose="02040602050305030304" pitchFamily="18" charset="0"/>
            </a:endParaRPr>
          </a:p>
          <a:p>
            <a:pPr marL="82296" indent="0" algn="just">
              <a:buNone/>
            </a:pPr>
            <a:r>
              <a:rPr lang="en-US" sz="1600" dirty="0">
                <a:latin typeface="Book Antiqua" panose="02040602050305030304" pitchFamily="18" charset="0"/>
              </a:rPr>
              <a:t>QUASAR-  5-FU and </a:t>
            </a:r>
            <a:r>
              <a:rPr lang="en-US" sz="1600" dirty="0" err="1">
                <a:latin typeface="Book Antiqua" panose="02040602050305030304" pitchFamily="18" charset="0"/>
              </a:rPr>
              <a:t>folinic</a:t>
            </a:r>
            <a:r>
              <a:rPr lang="en-US" sz="1600" dirty="0">
                <a:latin typeface="Book Antiqua" panose="02040602050305030304" pitchFamily="18" charset="0"/>
              </a:rPr>
              <a:t> acid in either a once-weekly or five-day course at four-weekly intervals, for six months duration. There was no difference in recurrence rates and survival at three years as well as mortality rate between the weekly and four-weekly schedules. However, four-weekly schedule had higher toxicity with more frequent </a:t>
            </a:r>
            <a:r>
              <a:rPr lang="en-US" sz="1600" dirty="0" err="1">
                <a:latin typeface="Book Antiqua" panose="02040602050305030304" pitchFamily="18" charset="0"/>
              </a:rPr>
              <a:t>diarrhoea</a:t>
            </a:r>
            <a:r>
              <a:rPr lang="en-US" sz="1600" dirty="0">
                <a:latin typeface="Book Antiqua" panose="02040602050305030304" pitchFamily="18" charset="0"/>
              </a:rPr>
              <a:t>, stomatitis and </a:t>
            </a:r>
            <a:r>
              <a:rPr lang="en-US" sz="1600" dirty="0" smtClean="0">
                <a:latin typeface="Book Antiqua" panose="02040602050305030304" pitchFamily="18" charset="0"/>
              </a:rPr>
              <a:t>neutropaenia.</a:t>
            </a:r>
            <a:r>
              <a:rPr lang="en-US" sz="1600" baseline="30000" dirty="0" smtClean="0">
                <a:latin typeface="Book Antiqua" panose="02040602050305030304" pitchFamily="18" charset="0"/>
              </a:rPr>
              <a:t>111</a:t>
            </a:r>
            <a:endParaRPr lang="en-US" sz="1600" baseline="30000" dirty="0">
              <a:latin typeface="Book Antiqua" panose="02040602050305030304" pitchFamily="18" charset="0"/>
            </a:endParaRPr>
          </a:p>
          <a:p>
            <a:pPr algn="just"/>
            <a:endParaRPr lang="en-US" sz="1600" dirty="0">
              <a:latin typeface="Book Antiqua" panose="02040602050305030304" pitchFamily="18" charset="0"/>
            </a:endParaRPr>
          </a:p>
          <a:p>
            <a:pPr marL="82296" indent="0" algn="just">
              <a:buNone/>
            </a:pPr>
            <a:r>
              <a:rPr lang="en-US" sz="1600" dirty="0">
                <a:latin typeface="Book Antiqua" panose="02040602050305030304" pitchFamily="18" charset="0"/>
              </a:rPr>
              <a:t>The combination of 5-FU and </a:t>
            </a:r>
            <a:r>
              <a:rPr lang="en-US" sz="1600" dirty="0" err="1">
                <a:latin typeface="Book Antiqua" panose="02040602050305030304" pitchFamily="18" charset="0"/>
              </a:rPr>
              <a:t>oxaliplatin</a:t>
            </a:r>
            <a:r>
              <a:rPr lang="en-US" sz="1600" dirty="0">
                <a:latin typeface="Book Antiqua" panose="02040602050305030304" pitchFamily="18" charset="0"/>
              </a:rPr>
              <a:t> improved OS even further. In MOSAIC trial, FOLFOX4 was more effective than 5-FU/LV in six- year OS (p=0.023) and five-year DFS (p=0.005) among stage III colon carcinoma patients. However, there were more grade 3 side effects in the </a:t>
            </a:r>
            <a:r>
              <a:rPr lang="en-US" sz="1600" dirty="0" err="1">
                <a:latin typeface="Book Antiqua" panose="02040602050305030304" pitchFamily="18" charset="0"/>
              </a:rPr>
              <a:t>oxaliplatin</a:t>
            </a:r>
            <a:r>
              <a:rPr lang="en-US" sz="1600" dirty="0">
                <a:latin typeface="Book Antiqua" panose="02040602050305030304" pitchFamily="18" charset="0"/>
              </a:rPr>
              <a:t> group including neutropenia and sensory </a:t>
            </a:r>
            <a:r>
              <a:rPr lang="en-US" sz="1600" dirty="0" smtClean="0">
                <a:latin typeface="Book Antiqua" panose="02040602050305030304" pitchFamily="18" charset="0"/>
              </a:rPr>
              <a:t>neuropathy.</a:t>
            </a:r>
            <a:r>
              <a:rPr lang="en-US" sz="1600" baseline="30000" dirty="0" smtClean="0">
                <a:latin typeface="Book Antiqua" panose="02040602050305030304" pitchFamily="18" charset="0"/>
              </a:rPr>
              <a:t>109</a:t>
            </a:r>
            <a:endParaRPr lang="en-US" sz="1600" baseline="30000" dirty="0">
              <a:latin typeface="Book Antiqua" panose="02040602050305030304" pitchFamily="18" charset="0"/>
            </a:endParaRPr>
          </a:p>
        </p:txBody>
      </p:sp>
      <p:sp>
        <p:nvSpPr>
          <p:cNvPr id="4" name="TextBox 3"/>
          <p:cNvSpPr txBox="1"/>
          <p:nvPr/>
        </p:nvSpPr>
        <p:spPr>
          <a:xfrm>
            <a:off x="1169581" y="5932971"/>
            <a:ext cx="7889376" cy="784830"/>
          </a:xfrm>
          <a:prstGeom prst="rect">
            <a:avLst/>
          </a:prstGeom>
          <a:noFill/>
        </p:spPr>
        <p:txBody>
          <a:bodyPr wrap="square" rtlCol="0">
            <a:spAutoFit/>
          </a:bodyPr>
          <a:lstStyle/>
          <a:p>
            <a:r>
              <a:rPr lang="en-MY" sz="900" b="1" dirty="0" smtClean="0"/>
              <a:t>109</a:t>
            </a:r>
            <a:r>
              <a:rPr lang="en-MY" sz="900" b="1" dirty="0"/>
              <a:t>. André T, </a:t>
            </a:r>
            <a:r>
              <a:rPr lang="en-MY" sz="900" b="1" dirty="0" err="1"/>
              <a:t>Boni</a:t>
            </a:r>
            <a:r>
              <a:rPr lang="en-MY" sz="900" b="1" dirty="0"/>
              <a:t> C, Navarro M, et al. Improved overall survival with </a:t>
            </a:r>
            <a:r>
              <a:rPr lang="en-MY" sz="900" b="1" dirty="0" err="1" smtClean="0"/>
              <a:t>oxaliplatin</a:t>
            </a:r>
            <a:r>
              <a:rPr lang="en-MY" sz="900" b="1" dirty="0" smtClean="0"/>
              <a:t>, fluorouracil</a:t>
            </a:r>
            <a:r>
              <a:rPr lang="en-MY" sz="900" b="1" dirty="0"/>
              <a:t>, and </a:t>
            </a:r>
            <a:r>
              <a:rPr lang="en-MY" sz="900" b="1" dirty="0" err="1"/>
              <a:t>leucovorin</a:t>
            </a:r>
            <a:r>
              <a:rPr lang="en-MY" sz="900" b="1" dirty="0"/>
              <a:t> as adjuvant treatment in stage II or III colon </a:t>
            </a:r>
            <a:r>
              <a:rPr lang="en-MY" sz="900" b="1" dirty="0" smtClean="0"/>
              <a:t>cancer in </a:t>
            </a:r>
            <a:r>
              <a:rPr lang="en-MY" sz="900" b="1" dirty="0"/>
              <a:t>the MOSAIC trial. J </a:t>
            </a:r>
            <a:r>
              <a:rPr lang="en-MY" sz="900" b="1" dirty="0" err="1"/>
              <a:t>Clin</a:t>
            </a:r>
            <a:r>
              <a:rPr lang="en-MY" sz="900" b="1" dirty="0"/>
              <a:t> </a:t>
            </a:r>
            <a:r>
              <a:rPr lang="en-MY" sz="900" b="1" dirty="0" err="1"/>
              <a:t>Oncol</a:t>
            </a:r>
            <a:r>
              <a:rPr lang="en-MY" sz="900" b="1" dirty="0"/>
              <a:t>. 2009;27(19):3109-16</a:t>
            </a:r>
            <a:r>
              <a:rPr lang="en-MY" sz="900" b="1" dirty="0" smtClean="0"/>
              <a:t>.</a:t>
            </a:r>
          </a:p>
          <a:p>
            <a:r>
              <a:rPr lang="en-MY" sz="900" b="1" dirty="0"/>
              <a:t>111. Kerr DJ, </a:t>
            </a:r>
            <a:r>
              <a:rPr lang="en-MY" sz="900" b="1" dirty="0" err="1"/>
              <a:t>Gray</a:t>
            </a:r>
            <a:r>
              <a:rPr lang="en-MY" sz="900" b="1" dirty="0"/>
              <a:t> R, </a:t>
            </a:r>
            <a:r>
              <a:rPr lang="en-MY" sz="900" b="1" dirty="0" err="1"/>
              <a:t>McConkey</a:t>
            </a:r>
            <a:r>
              <a:rPr lang="en-MY" sz="900" b="1" dirty="0"/>
              <a:t> C, et al. QUASAR Colorectal Cancer Study </a:t>
            </a:r>
            <a:r>
              <a:rPr lang="en-MY" sz="900" b="1" dirty="0" smtClean="0"/>
              <a:t>Group. Adjuvant </a:t>
            </a:r>
            <a:r>
              <a:rPr lang="en-MY" sz="900" b="1" dirty="0"/>
              <a:t>chemotherapy with 5-fluorouracil, L-</a:t>
            </a:r>
            <a:r>
              <a:rPr lang="en-MY" sz="900" b="1" dirty="0" err="1"/>
              <a:t>folinic</a:t>
            </a:r>
            <a:r>
              <a:rPr lang="en-MY" sz="900" b="1" dirty="0"/>
              <a:t> acid and levamisole </a:t>
            </a:r>
            <a:r>
              <a:rPr lang="en-MY" sz="900" b="1" dirty="0" smtClean="0"/>
              <a:t>for patients </a:t>
            </a:r>
            <a:r>
              <a:rPr lang="en-MY" sz="900" b="1" dirty="0"/>
              <a:t>with colorectal cancer: non-randomised comparison of weekly </a:t>
            </a:r>
            <a:r>
              <a:rPr lang="en-MY" sz="900" b="1" dirty="0" smtClean="0"/>
              <a:t>versus four-weekly </a:t>
            </a:r>
            <a:r>
              <a:rPr lang="en-MY" sz="900" b="1" dirty="0"/>
              <a:t>schedules—less pain, same gain. Ann </a:t>
            </a:r>
            <a:r>
              <a:rPr lang="en-MY" sz="900" b="1" dirty="0" err="1"/>
              <a:t>Oncol</a:t>
            </a:r>
            <a:r>
              <a:rPr lang="en-MY" sz="900" b="1" dirty="0"/>
              <a:t>. 2000;11(8):947-55.</a:t>
            </a:r>
          </a:p>
        </p:txBody>
      </p:sp>
    </p:spTree>
    <p:extLst>
      <p:ext uri="{BB962C8B-B14F-4D97-AF65-F5344CB8AC3E}">
        <p14:creationId xmlns:p14="http://schemas.microsoft.com/office/powerpoint/2010/main" val="6361473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2.p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22744" y="469954"/>
            <a:ext cx="7761768" cy="2247900"/>
          </a:xfrm>
        </p:spPr>
      </p:pic>
    </p:spTree>
    <p:extLst>
      <p:ext uri="{BB962C8B-B14F-4D97-AF65-F5344CB8AC3E}">
        <p14:creationId xmlns:p14="http://schemas.microsoft.com/office/powerpoint/2010/main" val="29665000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5480" y="30079"/>
            <a:ext cx="7498080" cy="1143000"/>
          </a:xfrm>
        </p:spPr>
        <p:txBody>
          <a:bodyPr>
            <a:normAutofit/>
          </a:bodyPr>
          <a:lstStyle/>
          <a:p>
            <a:pPr algn="ctr"/>
            <a:r>
              <a:rPr lang="en-US" sz="3200" b="1" dirty="0">
                <a:solidFill>
                  <a:srgbClr val="CC6600"/>
                </a:solidFill>
                <a:latin typeface="Baskerville Old Face" panose="02020602080505020303" pitchFamily="18" charset="0"/>
              </a:rPr>
              <a:t>RECTAL </a:t>
            </a:r>
            <a:r>
              <a:rPr lang="en-US" sz="3200" b="1" dirty="0" smtClean="0">
                <a:solidFill>
                  <a:srgbClr val="CC6600"/>
                </a:solidFill>
                <a:latin typeface="Baskerville Old Face" panose="02020602080505020303" pitchFamily="18" charset="0"/>
              </a:rPr>
              <a:t>CARCINOMA</a:t>
            </a:r>
            <a:r>
              <a:rPr lang="en-US" sz="3200" b="1" baseline="30000" dirty="0" smtClean="0">
                <a:solidFill>
                  <a:srgbClr val="CC6600"/>
                </a:solidFill>
                <a:latin typeface="Baskerville Old Face" panose="02020602080505020303" pitchFamily="18" charset="0"/>
              </a:rPr>
              <a:t>-1</a:t>
            </a:r>
            <a:endParaRPr lang="en-US" sz="3200" b="1" baseline="30000" dirty="0">
              <a:solidFill>
                <a:srgbClr val="CC6600"/>
              </a:solidFill>
              <a:latin typeface="Baskerville Old Face" panose="02020602080505020303" pitchFamily="18" charset="0"/>
            </a:endParaRPr>
          </a:p>
        </p:txBody>
      </p:sp>
      <p:sp>
        <p:nvSpPr>
          <p:cNvPr id="3" name="Content Placeholder 2"/>
          <p:cNvSpPr>
            <a:spLocks noGrp="1"/>
          </p:cNvSpPr>
          <p:nvPr>
            <p:ph idx="1"/>
          </p:nvPr>
        </p:nvSpPr>
        <p:spPr>
          <a:xfrm>
            <a:off x="1159149" y="1118178"/>
            <a:ext cx="7676503" cy="4038614"/>
          </a:xfrm>
        </p:spPr>
        <p:txBody>
          <a:bodyPr>
            <a:normAutofit/>
          </a:bodyPr>
          <a:lstStyle/>
          <a:p>
            <a:pPr marL="82296" indent="0" algn="just">
              <a:buNone/>
            </a:pPr>
            <a:r>
              <a:rPr lang="en-US" sz="1800" dirty="0">
                <a:latin typeface="Book Antiqua" panose="02040602050305030304" pitchFamily="18" charset="0"/>
              </a:rPr>
              <a:t>RT to pelvis with or without chemotherapy plays an important </a:t>
            </a:r>
            <a:r>
              <a:rPr lang="en-US" sz="1800" dirty="0" smtClean="0">
                <a:latin typeface="Book Antiqua" panose="02040602050305030304" pitchFamily="18" charset="0"/>
              </a:rPr>
              <a:t>role. Short </a:t>
            </a:r>
            <a:r>
              <a:rPr lang="en-US" sz="1800" dirty="0">
                <a:latin typeface="Book Antiqua" panose="02040602050305030304" pitchFamily="18" charset="0"/>
              </a:rPr>
              <a:t>or long course schedule. </a:t>
            </a:r>
            <a:endParaRPr lang="en-US" sz="1800" dirty="0" smtClean="0">
              <a:latin typeface="Book Antiqua" panose="02040602050305030304" pitchFamily="18" charset="0"/>
            </a:endParaRPr>
          </a:p>
          <a:p>
            <a:pPr marL="82296" indent="0" algn="just">
              <a:buNone/>
            </a:pPr>
            <a:endParaRPr lang="en-US" sz="1800" dirty="0">
              <a:latin typeface="Book Antiqua" panose="02040602050305030304" pitchFamily="18" charset="0"/>
            </a:endParaRPr>
          </a:p>
          <a:p>
            <a:pPr marL="82296" indent="0">
              <a:buNone/>
            </a:pPr>
            <a:endParaRPr lang="en-US" dirty="0"/>
          </a:p>
        </p:txBody>
      </p:sp>
      <p:sp>
        <p:nvSpPr>
          <p:cNvPr id="4" name="TextBox 3"/>
          <p:cNvSpPr txBox="1"/>
          <p:nvPr/>
        </p:nvSpPr>
        <p:spPr>
          <a:xfrm>
            <a:off x="1233578" y="2020189"/>
            <a:ext cx="7580805" cy="2585323"/>
          </a:xfrm>
          <a:prstGeom prst="rect">
            <a:avLst/>
          </a:prstGeom>
          <a:solidFill>
            <a:srgbClr val="FFFFCC"/>
          </a:solidFill>
          <a:ln>
            <a:solidFill>
              <a:schemeClr val="tx1"/>
            </a:solidFill>
          </a:ln>
        </p:spPr>
        <p:txBody>
          <a:bodyPr wrap="square" rtlCol="0">
            <a:spAutoFit/>
          </a:bodyPr>
          <a:lstStyle/>
          <a:p>
            <a:pPr marL="368046" indent="-285750" algn="just">
              <a:buFont typeface="Arial" panose="020B0604020202020204" pitchFamily="34" charset="0"/>
              <a:buChar char="•"/>
            </a:pPr>
            <a:r>
              <a:rPr lang="en-US" dirty="0">
                <a:latin typeface="Book Antiqua" panose="02040602050305030304" pitchFamily="18" charset="0"/>
              </a:rPr>
              <a:t>Pre-operative </a:t>
            </a:r>
            <a:r>
              <a:rPr lang="en-US" dirty="0" err="1">
                <a:latin typeface="Book Antiqua" panose="02040602050305030304" pitchFamily="18" charset="0"/>
              </a:rPr>
              <a:t>chemoradiotherapy</a:t>
            </a:r>
            <a:r>
              <a:rPr lang="en-US" dirty="0">
                <a:latin typeface="Book Antiqua" panose="02040602050305030304" pitchFamily="18" charset="0"/>
              </a:rPr>
              <a:t> resulted in lower incidence of local recurrence compared with RT alone. </a:t>
            </a:r>
          </a:p>
          <a:p>
            <a:pPr marL="368046" indent="-285750" algn="just">
              <a:buFont typeface="Arial" panose="020B0604020202020204" pitchFamily="34" charset="0"/>
              <a:buChar char="•"/>
            </a:pPr>
            <a:endParaRPr lang="en-US" dirty="0">
              <a:latin typeface="Book Antiqua" panose="02040602050305030304" pitchFamily="18" charset="0"/>
            </a:endParaRPr>
          </a:p>
          <a:p>
            <a:pPr marL="368046" indent="-285750" algn="just">
              <a:buFont typeface="Arial" panose="020B0604020202020204" pitchFamily="34" charset="0"/>
              <a:buChar char="•"/>
            </a:pPr>
            <a:r>
              <a:rPr lang="en-US" dirty="0">
                <a:latin typeface="Book Antiqua" panose="02040602050305030304" pitchFamily="18" charset="0"/>
              </a:rPr>
              <a:t>Long course CCRT may be given pre- or post-operatively. </a:t>
            </a:r>
          </a:p>
          <a:p>
            <a:pPr marL="368046" indent="-285750" algn="just">
              <a:buFont typeface="Arial" panose="020B0604020202020204" pitchFamily="34" charset="0"/>
              <a:buChar char="•"/>
            </a:pPr>
            <a:endParaRPr lang="en-US" dirty="0">
              <a:latin typeface="Book Antiqua" panose="02040602050305030304" pitchFamily="18" charset="0"/>
            </a:endParaRPr>
          </a:p>
          <a:p>
            <a:pPr marL="368046" indent="-285750" algn="just">
              <a:buFont typeface="Arial" panose="020B0604020202020204" pitchFamily="34" charset="0"/>
              <a:buChar char="•"/>
            </a:pPr>
            <a:r>
              <a:rPr lang="en-US" dirty="0">
                <a:latin typeface="Book Antiqua" panose="02040602050305030304" pitchFamily="18" charset="0"/>
              </a:rPr>
              <a:t>Neoadjuvant CCRT has become the preferred option. </a:t>
            </a:r>
          </a:p>
          <a:p>
            <a:pPr marL="368046" indent="-285750" algn="just">
              <a:buFont typeface="Arial" panose="020B0604020202020204" pitchFamily="34" charset="0"/>
              <a:buChar char="•"/>
            </a:pPr>
            <a:endParaRPr lang="en-US" dirty="0">
              <a:latin typeface="Book Antiqua" panose="02040602050305030304" pitchFamily="18" charset="0"/>
            </a:endParaRPr>
          </a:p>
          <a:p>
            <a:pPr marL="368046" indent="-285750" algn="just">
              <a:buFont typeface="Arial" panose="020B0604020202020204" pitchFamily="34" charset="0"/>
              <a:buChar char="•"/>
            </a:pPr>
            <a:r>
              <a:rPr lang="en-US" dirty="0">
                <a:latin typeface="Book Antiqua" panose="02040602050305030304" pitchFamily="18" charset="0"/>
              </a:rPr>
              <a:t>Multidisciplinary approach and CRM assessment prior to deciding therapy is important. </a:t>
            </a:r>
            <a:endParaRPr lang="en-US" dirty="0"/>
          </a:p>
        </p:txBody>
      </p:sp>
    </p:spTree>
    <p:extLst>
      <p:ext uri="{BB962C8B-B14F-4D97-AF65-F5344CB8AC3E}">
        <p14:creationId xmlns:p14="http://schemas.microsoft.com/office/powerpoint/2010/main" val="14143522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2315" y="51345"/>
            <a:ext cx="7498080" cy="1143000"/>
          </a:xfrm>
        </p:spPr>
        <p:txBody>
          <a:bodyPr>
            <a:normAutofit/>
          </a:bodyPr>
          <a:lstStyle/>
          <a:p>
            <a:pPr algn="ctr"/>
            <a:r>
              <a:rPr lang="en-US" sz="3200" b="1" dirty="0">
                <a:solidFill>
                  <a:srgbClr val="CC6600"/>
                </a:solidFill>
                <a:latin typeface="Baskerville Old Face" panose="02020602080505020303" pitchFamily="18" charset="0"/>
              </a:rPr>
              <a:t>RECTAL </a:t>
            </a:r>
            <a:r>
              <a:rPr lang="en-US" sz="3200" b="1" dirty="0" smtClean="0">
                <a:solidFill>
                  <a:srgbClr val="CC6600"/>
                </a:solidFill>
                <a:latin typeface="Baskerville Old Face" panose="02020602080505020303" pitchFamily="18" charset="0"/>
              </a:rPr>
              <a:t>CARCINOMA</a:t>
            </a:r>
            <a:r>
              <a:rPr lang="en-US" sz="3200" b="1" baseline="30000" dirty="0" smtClean="0">
                <a:solidFill>
                  <a:srgbClr val="CC6600"/>
                </a:solidFill>
                <a:latin typeface="Baskerville Old Face" panose="02020602080505020303" pitchFamily="18" charset="0"/>
              </a:rPr>
              <a:t>-2</a:t>
            </a:r>
            <a:endParaRPr lang="en-US" sz="3200" b="1" baseline="30000" dirty="0">
              <a:solidFill>
                <a:srgbClr val="CC6600"/>
              </a:solidFill>
              <a:latin typeface="Baskerville Old Face" panose="02020602080505020303" pitchFamily="18" charset="0"/>
            </a:endParaRPr>
          </a:p>
        </p:txBody>
      </p:sp>
      <p:sp>
        <p:nvSpPr>
          <p:cNvPr id="3" name="Content Placeholder 2"/>
          <p:cNvSpPr>
            <a:spLocks noGrp="1"/>
          </p:cNvSpPr>
          <p:nvPr>
            <p:ph idx="1"/>
          </p:nvPr>
        </p:nvSpPr>
        <p:spPr>
          <a:xfrm>
            <a:off x="1233580" y="1022480"/>
            <a:ext cx="7602075" cy="3857849"/>
          </a:xfrm>
        </p:spPr>
        <p:txBody>
          <a:bodyPr>
            <a:normAutofit/>
          </a:bodyPr>
          <a:lstStyle/>
          <a:p>
            <a:pPr marL="82296" indent="0" algn="just">
              <a:buNone/>
            </a:pPr>
            <a:r>
              <a:rPr lang="en-US" sz="2000" b="1" dirty="0">
                <a:effectLst>
                  <a:outerShdw blurRad="38100" dist="38100" dir="2700000" algn="tl">
                    <a:srgbClr val="000000">
                      <a:alpha val="43137"/>
                    </a:srgbClr>
                  </a:outerShdw>
                </a:effectLst>
                <a:latin typeface="Book Antiqua" panose="02040602050305030304" pitchFamily="18" charset="0"/>
              </a:rPr>
              <a:t>Two different schedules of </a:t>
            </a:r>
            <a:r>
              <a:rPr lang="en-US" sz="2000" b="1" dirty="0" smtClean="0">
                <a:effectLst>
                  <a:outerShdw blurRad="38100" dist="38100" dir="2700000" algn="tl">
                    <a:srgbClr val="000000">
                      <a:alpha val="43137"/>
                    </a:srgbClr>
                  </a:outerShdw>
                </a:effectLst>
                <a:latin typeface="Book Antiqua" panose="02040602050305030304" pitchFamily="18" charset="0"/>
              </a:rPr>
              <a:t>pre-operative </a:t>
            </a:r>
            <a:r>
              <a:rPr lang="en-US" sz="2000" b="1" dirty="0">
                <a:effectLst>
                  <a:outerShdw blurRad="38100" dist="38100" dir="2700000" algn="tl">
                    <a:srgbClr val="000000">
                      <a:alpha val="43137"/>
                    </a:srgbClr>
                  </a:outerShdw>
                </a:effectLst>
                <a:latin typeface="Book Antiqua" panose="02040602050305030304" pitchFamily="18" charset="0"/>
              </a:rPr>
              <a:t>therapy are standards of care: </a:t>
            </a:r>
          </a:p>
          <a:p>
            <a:pPr algn="just" fontAlgn="auto"/>
            <a:endParaRPr lang="en-US" sz="2000" dirty="0">
              <a:latin typeface="Book Antiqua" panose="02040602050305030304" pitchFamily="18" charset="0"/>
            </a:endParaRPr>
          </a:p>
          <a:p>
            <a:pPr marL="514350" indent="-514350" algn="just" fontAlgn="auto">
              <a:buClrTx/>
              <a:buFont typeface="+mj-lt"/>
              <a:buAutoNum type="arabicPeriod"/>
            </a:pPr>
            <a:r>
              <a:rPr lang="en-US" sz="2000" dirty="0" smtClean="0">
                <a:latin typeface="Book Antiqua" panose="02040602050305030304" pitchFamily="18" charset="0"/>
              </a:rPr>
              <a:t>Short </a:t>
            </a:r>
            <a:r>
              <a:rPr lang="en-US" sz="2000" dirty="0">
                <a:latin typeface="Book Antiqua" panose="02040602050305030304" pitchFamily="18" charset="0"/>
              </a:rPr>
              <a:t>course </a:t>
            </a:r>
            <a:r>
              <a:rPr lang="en-US" sz="2000" dirty="0" smtClean="0">
                <a:latin typeface="Book Antiqua" panose="02040602050305030304" pitchFamily="18" charset="0"/>
              </a:rPr>
              <a:t>pelvic </a:t>
            </a:r>
            <a:r>
              <a:rPr lang="en-US" sz="2000" dirty="0">
                <a:latin typeface="Book Antiqua" panose="02040602050305030304" pitchFamily="18" charset="0"/>
              </a:rPr>
              <a:t>RT with a 25 </a:t>
            </a:r>
            <a:r>
              <a:rPr lang="en-US" sz="2000" dirty="0" err="1">
                <a:latin typeface="Book Antiqua" panose="02040602050305030304" pitchFamily="18" charset="0"/>
              </a:rPr>
              <a:t>Gy</a:t>
            </a:r>
            <a:r>
              <a:rPr lang="en-US" sz="2000" dirty="0">
                <a:latin typeface="Book Antiqua" panose="02040602050305030304" pitchFamily="18" charset="0"/>
              </a:rPr>
              <a:t> total dose at 5 </a:t>
            </a:r>
            <a:r>
              <a:rPr lang="en-US" sz="2000" dirty="0" err="1">
                <a:latin typeface="Book Antiqua" panose="02040602050305030304" pitchFamily="18" charset="0"/>
              </a:rPr>
              <a:t>Gy</a:t>
            </a:r>
            <a:r>
              <a:rPr lang="en-US" sz="2000" dirty="0">
                <a:latin typeface="Book Antiqua" panose="02040602050305030304" pitchFamily="18" charset="0"/>
              </a:rPr>
              <a:t>/fraction during 1 week, followed by immediate surgery (&lt; 10 days from the first radiation fraction) </a:t>
            </a:r>
          </a:p>
          <a:p>
            <a:pPr marL="514350" indent="-514350" algn="just" fontAlgn="auto">
              <a:buClrTx/>
              <a:buFont typeface="+mj-lt"/>
              <a:buAutoNum type="arabicPeriod"/>
            </a:pPr>
            <a:endParaRPr lang="en-US" sz="2000" dirty="0" smtClean="0">
              <a:latin typeface="Book Antiqua" panose="02040602050305030304" pitchFamily="18" charset="0"/>
            </a:endParaRPr>
          </a:p>
          <a:p>
            <a:pPr marL="514350" indent="-514350" algn="just" fontAlgn="auto">
              <a:buClrTx/>
              <a:buFont typeface="+mj-lt"/>
              <a:buAutoNum type="arabicPeriod"/>
            </a:pPr>
            <a:r>
              <a:rPr lang="en-US" sz="2000" dirty="0" err="1" smtClean="0">
                <a:latin typeface="Book Antiqua" panose="02040602050305030304" pitchFamily="18" charset="0"/>
              </a:rPr>
              <a:t>ChemoRT</a:t>
            </a:r>
            <a:r>
              <a:rPr lang="en-US" sz="2000" dirty="0" smtClean="0">
                <a:latin typeface="Book Antiqua" panose="02040602050305030304" pitchFamily="18" charset="0"/>
              </a:rPr>
              <a:t> </a:t>
            </a:r>
            <a:r>
              <a:rPr lang="en-US" sz="2000" dirty="0">
                <a:latin typeface="Book Antiqua" panose="02040602050305030304" pitchFamily="18" charset="0"/>
              </a:rPr>
              <a:t>with a recommended dose of 45–50 </a:t>
            </a:r>
            <a:r>
              <a:rPr lang="en-US" sz="2000" dirty="0" err="1">
                <a:latin typeface="Book Antiqua" panose="02040602050305030304" pitchFamily="18" charset="0"/>
              </a:rPr>
              <a:t>Gy</a:t>
            </a:r>
            <a:r>
              <a:rPr lang="en-US" sz="2000" dirty="0">
                <a:latin typeface="Book Antiqua" panose="02040602050305030304" pitchFamily="18" charset="0"/>
              </a:rPr>
              <a:t> in 25–28 fractions for </a:t>
            </a:r>
            <a:r>
              <a:rPr lang="en-US" sz="2000" dirty="0" smtClean="0">
                <a:latin typeface="Book Antiqua" panose="02040602050305030304" pitchFamily="18" charset="0"/>
              </a:rPr>
              <a:t>pre-operative </a:t>
            </a:r>
            <a:r>
              <a:rPr lang="en-US" sz="2000" dirty="0">
                <a:latin typeface="Book Antiqua" panose="02040602050305030304" pitchFamily="18" charset="0"/>
              </a:rPr>
              <a:t>RT if the CRM is threatened, and for postoperative RT depending on the </a:t>
            </a:r>
            <a:r>
              <a:rPr lang="en-US" sz="2000" dirty="0" smtClean="0">
                <a:latin typeface="Book Antiqua" panose="02040602050305030304" pitchFamily="18" charset="0"/>
              </a:rPr>
              <a:t>histopathological </a:t>
            </a:r>
            <a:r>
              <a:rPr lang="en-US" sz="2000" dirty="0">
                <a:latin typeface="Book Antiqua" panose="02040602050305030304" pitchFamily="18" charset="0"/>
              </a:rPr>
              <a:t>report</a:t>
            </a:r>
          </a:p>
        </p:txBody>
      </p:sp>
      <p:pic>
        <p:nvPicPr>
          <p:cNvPr id="4" name="Content Placeholder 3" descr="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3580" y="5263520"/>
            <a:ext cx="7814727" cy="1485900"/>
          </a:xfrm>
          <a:prstGeom prst="rect">
            <a:avLst/>
          </a:prstGeom>
        </p:spPr>
      </p:pic>
    </p:spTree>
    <p:extLst>
      <p:ext uri="{BB962C8B-B14F-4D97-AF65-F5344CB8AC3E}">
        <p14:creationId xmlns:p14="http://schemas.microsoft.com/office/powerpoint/2010/main" val="39945785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6113" y="125776"/>
            <a:ext cx="7498080" cy="1143000"/>
          </a:xfrm>
        </p:spPr>
        <p:txBody>
          <a:bodyPr>
            <a:normAutofit/>
          </a:bodyPr>
          <a:lstStyle/>
          <a:p>
            <a:pPr algn="ctr"/>
            <a:r>
              <a:rPr lang="en-US" sz="2800" b="1" dirty="0">
                <a:solidFill>
                  <a:srgbClr val="CC6600"/>
                </a:solidFill>
                <a:latin typeface="Baskerville Old Face" panose="02020602080505020303" pitchFamily="18" charset="0"/>
              </a:rPr>
              <a:t>METASTATIC OR LOCALLY ADVANCED COLORECTAL </a:t>
            </a:r>
            <a:r>
              <a:rPr lang="en-US" sz="2800" b="1" dirty="0" smtClean="0">
                <a:solidFill>
                  <a:srgbClr val="CC6600"/>
                </a:solidFill>
                <a:latin typeface="Baskerville Old Face" panose="02020602080505020303" pitchFamily="18" charset="0"/>
              </a:rPr>
              <a:t>CANCER</a:t>
            </a:r>
            <a:r>
              <a:rPr lang="en-US" sz="2800" b="1" baseline="30000" dirty="0" smtClean="0">
                <a:solidFill>
                  <a:srgbClr val="CC6600"/>
                </a:solidFill>
                <a:latin typeface="Baskerville Old Face" panose="02020602080505020303" pitchFamily="18" charset="0"/>
              </a:rPr>
              <a:t>-1</a:t>
            </a:r>
            <a:endParaRPr lang="en-US" sz="2800" b="1" baseline="30000" dirty="0">
              <a:solidFill>
                <a:srgbClr val="CC6600"/>
              </a:solidFill>
              <a:latin typeface="Baskerville Old Face" panose="02020602080505020303" pitchFamily="18" charset="0"/>
            </a:endParaRPr>
          </a:p>
        </p:txBody>
      </p:sp>
      <p:sp>
        <p:nvSpPr>
          <p:cNvPr id="3" name="Content Placeholder 2"/>
          <p:cNvSpPr>
            <a:spLocks noGrp="1"/>
          </p:cNvSpPr>
          <p:nvPr>
            <p:ph idx="1"/>
          </p:nvPr>
        </p:nvSpPr>
        <p:spPr>
          <a:xfrm>
            <a:off x="1180213" y="1249312"/>
            <a:ext cx="7751149" cy="3641666"/>
          </a:xfrm>
        </p:spPr>
        <p:txBody>
          <a:bodyPr>
            <a:normAutofit/>
          </a:bodyPr>
          <a:lstStyle/>
          <a:p>
            <a:pPr marL="82296" indent="0" algn="just">
              <a:buNone/>
            </a:pPr>
            <a:r>
              <a:rPr lang="en-US" sz="2000" dirty="0">
                <a:latin typeface="Book Antiqua" panose="02040602050305030304" pitchFamily="18" charset="0"/>
              </a:rPr>
              <a:t>Accounts for a third of total CRC cases in </a:t>
            </a:r>
            <a:r>
              <a:rPr lang="en-US" sz="2000" dirty="0" smtClean="0">
                <a:latin typeface="Book Antiqua" panose="02040602050305030304" pitchFamily="18" charset="0"/>
              </a:rPr>
              <a:t>Malaysia.</a:t>
            </a:r>
            <a:r>
              <a:rPr lang="en-US" sz="2000" baseline="30000" dirty="0" smtClean="0">
                <a:latin typeface="Book Antiqua" panose="02040602050305030304" pitchFamily="18" charset="0"/>
              </a:rPr>
              <a:t>1</a:t>
            </a:r>
            <a:endParaRPr lang="en-US" sz="2000" baseline="30000" dirty="0">
              <a:latin typeface="Book Antiqua" panose="02040602050305030304" pitchFamily="18" charset="0"/>
            </a:endParaRPr>
          </a:p>
          <a:p>
            <a:pPr algn="just"/>
            <a:endParaRPr lang="en-US" sz="2000" dirty="0">
              <a:latin typeface="Book Antiqua" panose="02040602050305030304" pitchFamily="18" charset="0"/>
            </a:endParaRPr>
          </a:p>
          <a:p>
            <a:pPr marL="82296" indent="0" algn="just">
              <a:buNone/>
            </a:pPr>
            <a:r>
              <a:rPr lang="en-US" sz="2000" dirty="0">
                <a:latin typeface="Book Antiqua" panose="02040602050305030304" pitchFamily="18" charset="0"/>
              </a:rPr>
              <a:t>Optimal treatment strategy involves a multidisciplinary team approach. Management </a:t>
            </a:r>
            <a:r>
              <a:rPr lang="en-US" sz="2000" dirty="0" smtClean="0">
                <a:latin typeface="Book Antiqua" panose="02040602050305030304" pitchFamily="18" charset="0"/>
              </a:rPr>
              <a:t>centers </a:t>
            </a:r>
            <a:r>
              <a:rPr lang="en-US" sz="2000" dirty="0">
                <a:latin typeface="Book Antiqua" panose="02040602050305030304" pitchFamily="18" charset="0"/>
              </a:rPr>
              <a:t>around palliation and control of symptoms, lengthening progression- free survival (PFS) and OS.</a:t>
            </a:r>
          </a:p>
          <a:p>
            <a:pPr algn="just"/>
            <a:endParaRPr lang="en-US" sz="2000" dirty="0">
              <a:latin typeface="Book Antiqua" panose="02040602050305030304" pitchFamily="18" charset="0"/>
            </a:endParaRPr>
          </a:p>
          <a:p>
            <a:pPr marL="82296" indent="0" algn="just">
              <a:buNone/>
            </a:pPr>
            <a:r>
              <a:rPr lang="en-US" sz="2000" dirty="0">
                <a:latin typeface="Book Antiqua" panose="02040602050305030304" pitchFamily="18" charset="0"/>
              </a:rPr>
              <a:t>Patients with good performance status, marrow reserve and organ functions have a potential for benefits from chemotherapy. Patients with poor performance status and significant co-morbidities should be considered for supportive care </a:t>
            </a:r>
            <a:r>
              <a:rPr lang="en-US" sz="2000" dirty="0" smtClean="0">
                <a:latin typeface="Book Antiqua" panose="02040602050305030304" pitchFamily="18" charset="0"/>
              </a:rPr>
              <a:t>only.</a:t>
            </a:r>
            <a:r>
              <a:rPr lang="en-US" sz="2000" baseline="30000" dirty="0" smtClean="0">
                <a:latin typeface="Book Antiqua" panose="02040602050305030304" pitchFamily="18" charset="0"/>
              </a:rPr>
              <a:t>127</a:t>
            </a:r>
            <a:endParaRPr lang="en-US" sz="2000" baseline="30000" dirty="0">
              <a:latin typeface="Book Antiqua" panose="02040602050305030304" pitchFamily="18" charset="0"/>
            </a:endParaRPr>
          </a:p>
        </p:txBody>
      </p:sp>
      <p:sp>
        <p:nvSpPr>
          <p:cNvPr id="4" name="TextBox 3"/>
          <p:cNvSpPr txBox="1"/>
          <p:nvPr/>
        </p:nvSpPr>
        <p:spPr>
          <a:xfrm>
            <a:off x="1254847" y="5943612"/>
            <a:ext cx="7687148" cy="507831"/>
          </a:xfrm>
          <a:prstGeom prst="rect">
            <a:avLst/>
          </a:prstGeom>
          <a:noFill/>
        </p:spPr>
        <p:txBody>
          <a:bodyPr wrap="square" rtlCol="0">
            <a:spAutoFit/>
          </a:bodyPr>
          <a:lstStyle/>
          <a:p>
            <a:pPr algn="just"/>
            <a:r>
              <a:rPr lang="en-MY" sz="900" b="1" dirty="0" smtClean="0"/>
              <a:t>1. Zainal </a:t>
            </a:r>
            <a:r>
              <a:rPr lang="en-MY" sz="900" b="1" dirty="0" err="1"/>
              <a:t>Ariffin</a:t>
            </a:r>
            <a:r>
              <a:rPr lang="en-MY" sz="900" b="1" dirty="0"/>
              <a:t> O, Nor </a:t>
            </a:r>
            <a:r>
              <a:rPr lang="en-MY" sz="900" b="1" dirty="0" err="1"/>
              <a:t>Saleha</a:t>
            </a:r>
            <a:r>
              <a:rPr lang="en-MY" sz="900" b="1" dirty="0"/>
              <a:t> IT. National cancer registry report 2007. </a:t>
            </a:r>
            <a:r>
              <a:rPr lang="en-MY" sz="900" b="1" dirty="0" smtClean="0"/>
              <a:t>Malaysia: Ministry </a:t>
            </a:r>
            <a:r>
              <a:rPr lang="en-MY" sz="900" b="1" dirty="0"/>
              <a:t>of Health. 2011</a:t>
            </a:r>
            <a:r>
              <a:rPr lang="en-MY" sz="900" b="1" dirty="0" smtClean="0"/>
              <a:t>.</a:t>
            </a:r>
          </a:p>
          <a:p>
            <a:pPr algn="just"/>
            <a:r>
              <a:rPr lang="en-MY" sz="900" b="1" dirty="0"/>
              <a:t>127. Van </a:t>
            </a:r>
            <a:r>
              <a:rPr lang="en-MY" sz="900" b="1" dirty="0" err="1"/>
              <a:t>Cutsem</a:t>
            </a:r>
            <a:r>
              <a:rPr lang="en-MY" sz="900" b="1" dirty="0"/>
              <a:t> E, Cervantes A, </a:t>
            </a:r>
            <a:r>
              <a:rPr lang="en-MY" sz="900" b="1" dirty="0" err="1"/>
              <a:t>Nordlinger</a:t>
            </a:r>
            <a:r>
              <a:rPr lang="en-MY" sz="900" b="1" dirty="0"/>
              <a:t> B, et al. Metastatic colorectal </a:t>
            </a:r>
            <a:r>
              <a:rPr lang="en-MY" sz="900" b="1" dirty="0" smtClean="0"/>
              <a:t>cancer: ESMO </a:t>
            </a:r>
            <a:r>
              <a:rPr lang="en-MY" sz="900" b="1" dirty="0"/>
              <a:t>Clinical Practice Guidelines for diagnosis, treatment and follow-up. </a:t>
            </a:r>
            <a:r>
              <a:rPr lang="en-MY" sz="900" b="1" dirty="0" smtClean="0"/>
              <a:t>Ann </a:t>
            </a:r>
            <a:r>
              <a:rPr lang="en-MY" sz="900" b="1" dirty="0" err="1" smtClean="0"/>
              <a:t>Oncol</a:t>
            </a:r>
            <a:r>
              <a:rPr lang="en-MY" sz="900" b="1" dirty="0"/>
              <a:t>. 2014;25 </a:t>
            </a:r>
            <a:r>
              <a:rPr lang="en-MY" sz="900" b="1" dirty="0" err="1"/>
              <a:t>Suppl</a:t>
            </a:r>
            <a:r>
              <a:rPr lang="en-MY" sz="900" b="1" dirty="0"/>
              <a:t> 3:iii1-9.</a:t>
            </a:r>
          </a:p>
        </p:txBody>
      </p:sp>
    </p:spTree>
    <p:extLst>
      <p:ext uri="{BB962C8B-B14F-4D97-AF65-F5344CB8AC3E}">
        <p14:creationId xmlns:p14="http://schemas.microsoft.com/office/powerpoint/2010/main" val="28597474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33581" y="1224507"/>
            <a:ext cx="7498080" cy="4070507"/>
          </a:xfrm>
        </p:spPr>
        <p:txBody>
          <a:bodyPr>
            <a:normAutofit/>
          </a:bodyPr>
          <a:lstStyle/>
          <a:p>
            <a:pPr marL="82296" indent="0" algn="just">
              <a:buNone/>
            </a:pPr>
            <a:r>
              <a:rPr lang="en-US" sz="2000" dirty="0"/>
              <a:t>Palliative chemotherapy to </a:t>
            </a:r>
            <a:r>
              <a:rPr lang="en-US" sz="2000" dirty="0" err="1"/>
              <a:t>mCRC</a:t>
            </a:r>
            <a:r>
              <a:rPr lang="en-US" sz="2000" dirty="0"/>
              <a:t> patients is effective in prolonging time to disease progression (TTP) at 12 </a:t>
            </a:r>
            <a:r>
              <a:rPr lang="en-US" sz="2000" dirty="0" smtClean="0"/>
              <a:t>months (RR=0.86, 95% CI </a:t>
            </a:r>
            <a:r>
              <a:rPr lang="en-US" sz="2000" dirty="0"/>
              <a:t>0.77 to 0.96) and OS at 18 months (RR=0.88, </a:t>
            </a:r>
            <a:r>
              <a:rPr lang="en-US" sz="2000" dirty="0" smtClean="0"/>
              <a:t> 95% CI </a:t>
            </a:r>
            <a:r>
              <a:rPr lang="en-US" sz="2000" dirty="0"/>
              <a:t>0.82 to 0.96</a:t>
            </a:r>
            <a:r>
              <a:rPr lang="en-US" sz="2000" dirty="0" smtClean="0"/>
              <a:t>).</a:t>
            </a:r>
            <a:r>
              <a:rPr lang="en-US" sz="2000" baseline="30000" dirty="0" smtClean="0"/>
              <a:t>128</a:t>
            </a:r>
            <a:endParaRPr lang="en-US" sz="2000" baseline="30000" dirty="0"/>
          </a:p>
          <a:p>
            <a:pPr algn="just"/>
            <a:endParaRPr lang="en-US" sz="2000" dirty="0"/>
          </a:p>
          <a:p>
            <a:pPr marL="82296" indent="0" algn="just">
              <a:buNone/>
            </a:pPr>
            <a:r>
              <a:rPr lang="en-US" sz="2000" dirty="0"/>
              <a:t>In a large RCT on CRC patients with potentially </a:t>
            </a:r>
            <a:r>
              <a:rPr lang="en-US" sz="2000" dirty="0" err="1"/>
              <a:t>resectable</a:t>
            </a:r>
            <a:r>
              <a:rPr lang="en-US" sz="2000" dirty="0"/>
              <a:t> liver metastases, </a:t>
            </a:r>
            <a:r>
              <a:rPr lang="en-US" sz="2000" dirty="0" err="1"/>
              <a:t>peri</a:t>
            </a:r>
            <a:r>
              <a:rPr lang="en-US" sz="2000" dirty="0"/>
              <a:t>-operative chemotherapy with FOLFOX4 </a:t>
            </a:r>
            <a:r>
              <a:rPr lang="en-US" sz="2000" dirty="0" smtClean="0"/>
              <a:t>(6 </a:t>
            </a:r>
            <a:r>
              <a:rPr lang="en-US" sz="2000" dirty="0"/>
              <a:t>cycles before and </a:t>
            </a:r>
            <a:r>
              <a:rPr lang="en-US" sz="2000" dirty="0" smtClean="0"/>
              <a:t>6 </a:t>
            </a:r>
            <a:r>
              <a:rPr lang="en-US" sz="2000" dirty="0"/>
              <a:t>cycles after surgery) improved PFS of resected patients (HR=0.73, 95% CI 0.55 to 0.97) compared with surgery </a:t>
            </a:r>
            <a:r>
              <a:rPr lang="en-US" sz="2000" dirty="0" smtClean="0"/>
              <a:t>alone.</a:t>
            </a:r>
            <a:r>
              <a:rPr lang="en-US" sz="2000" baseline="30000" dirty="0" smtClean="0"/>
              <a:t>133</a:t>
            </a:r>
          </a:p>
          <a:p>
            <a:pPr marL="82296" indent="0" algn="just">
              <a:buNone/>
            </a:pPr>
            <a:endParaRPr lang="en-US" sz="2000" dirty="0"/>
          </a:p>
          <a:p>
            <a:pPr marL="82296" indent="0" algn="just">
              <a:buNone/>
            </a:pPr>
            <a:r>
              <a:rPr lang="en-US" sz="2000" dirty="0" err="1"/>
              <a:t>Capecitabine</a:t>
            </a:r>
            <a:r>
              <a:rPr lang="en-US" sz="2000" dirty="0"/>
              <a:t> results in superior response rate, equivalent TTP and OS compared with IV </a:t>
            </a:r>
            <a:r>
              <a:rPr lang="en-US" sz="2000" dirty="0" smtClean="0"/>
              <a:t>5-FU/LV.</a:t>
            </a:r>
            <a:r>
              <a:rPr lang="en-US" sz="2000" baseline="30000" dirty="0" smtClean="0"/>
              <a:t>134 </a:t>
            </a:r>
            <a:r>
              <a:rPr lang="en-US" sz="2000" dirty="0"/>
              <a:t>It also has significantly improved safety profile and convenient used as </a:t>
            </a:r>
            <a:r>
              <a:rPr lang="en-US" sz="2000" dirty="0" smtClean="0"/>
              <a:t>first-line </a:t>
            </a:r>
            <a:r>
              <a:rPr lang="en-US" sz="2000" dirty="0"/>
              <a:t>treatment for </a:t>
            </a:r>
            <a:r>
              <a:rPr lang="en-US" sz="2000" dirty="0" smtClean="0"/>
              <a:t>mCRC.</a:t>
            </a:r>
            <a:r>
              <a:rPr lang="en-US" sz="2000" baseline="30000" dirty="0" smtClean="0"/>
              <a:t>136</a:t>
            </a:r>
            <a:endParaRPr lang="en-US" sz="2000" baseline="30000" dirty="0"/>
          </a:p>
        </p:txBody>
      </p:sp>
      <p:sp>
        <p:nvSpPr>
          <p:cNvPr id="5" name="Title 1"/>
          <p:cNvSpPr>
            <a:spLocks noGrp="1"/>
          </p:cNvSpPr>
          <p:nvPr>
            <p:ph type="title"/>
          </p:nvPr>
        </p:nvSpPr>
        <p:spPr>
          <a:xfrm>
            <a:off x="1276113" y="125776"/>
            <a:ext cx="7498080" cy="1143000"/>
          </a:xfrm>
        </p:spPr>
        <p:txBody>
          <a:bodyPr>
            <a:normAutofit/>
          </a:bodyPr>
          <a:lstStyle/>
          <a:p>
            <a:pPr algn="ctr"/>
            <a:r>
              <a:rPr lang="en-US" sz="2800" b="1" dirty="0">
                <a:solidFill>
                  <a:srgbClr val="CC6600"/>
                </a:solidFill>
                <a:latin typeface="Baskerville Old Face" panose="02020602080505020303" pitchFamily="18" charset="0"/>
              </a:rPr>
              <a:t>METASTATIC OR LOCALLY ADVANCED COLORECTAL </a:t>
            </a:r>
            <a:r>
              <a:rPr lang="en-US" sz="2800" b="1" dirty="0" smtClean="0">
                <a:solidFill>
                  <a:srgbClr val="CC6600"/>
                </a:solidFill>
                <a:latin typeface="Baskerville Old Face" panose="02020602080505020303" pitchFamily="18" charset="0"/>
              </a:rPr>
              <a:t>CANCER</a:t>
            </a:r>
            <a:r>
              <a:rPr lang="en-US" sz="2800" b="1" baseline="30000" dirty="0" smtClean="0">
                <a:solidFill>
                  <a:srgbClr val="CC6600"/>
                </a:solidFill>
                <a:latin typeface="Baskerville Old Face" panose="02020602080505020303" pitchFamily="18" charset="0"/>
              </a:rPr>
              <a:t>-2</a:t>
            </a:r>
            <a:endParaRPr lang="en-US" sz="2800" b="1" baseline="30000" dirty="0">
              <a:solidFill>
                <a:srgbClr val="CC6600"/>
              </a:solidFill>
              <a:latin typeface="Baskerville Old Face" panose="02020602080505020303" pitchFamily="18" charset="0"/>
            </a:endParaRPr>
          </a:p>
        </p:txBody>
      </p:sp>
      <p:sp>
        <p:nvSpPr>
          <p:cNvPr id="6" name="TextBox 5"/>
          <p:cNvSpPr txBox="1"/>
          <p:nvPr/>
        </p:nvSpPr>
        <p:spPr>
          <a:xfrm>
            <a:off x="1307802" y="5560822"/>
            <a:ext cx="7549116" cy="1061829"/>
          </a:xfrm>
          <a:prstGeom prst="rect">
            <a:avLst/>
          </a:prstGeom>
          <a:noFill/>
        </p:spPr>
        <p:txBody>
          <a:bodyPr wrap="square" rtlCol="0">
            <a:spAutoFit/>
          </a:bodyPr>
          <a:lstStyle/>
          <a:p>
            <a:pPr algn="just"/>
            <a:r>
              <a:rPr lang="en-MY" sz="900" b="1" dirty="0"/>
              <a:t>128. Palliative chemotherapy for advanced or metastatic colorectal cancer. </a:t>
            </a:r>
            <a:r>
              <a:rPr lang="en-MY" sz="900" b="1" dirty="0" smtClean="0"/>
              <a:t>Colorectal Meta-analysis </a:t>
            </a:r>
            <a:r>
              <a:rPr lang="en-MY" sz="900" b="1" dirty="0"/>
              <a:t>Collaboration. Cochrane Database </a:t>
            </a:r>
            <a:r>
              <a:rPr lang="en-MY" sz="900" b="1" dirty="0" err="1"/>
              <a:t>Syst</a:t>
            </a:r>
            <a:r>
              <a:rPr lang="en-MY" sz="900" b="1" dirty="0"/>
              <a:t> Rev. 2000;(2):CD001545</a:t>
            </a:r>
            <a:r>
              <a:rPr lang="en-MY" sz="900" b="1" dirty="0" smtClean="0"/>
              <a:t>.</a:t>
            </a:r>
          </a:p>
          <a:p>
            <a:pPr algn="just"/>
            <a:r>
              <a:rPr lang="en-MY" sz="900" b="1" dirty="0"/>
              <a:t>133. </a:t>
            </a:r>
            <a:r>
              <a:rPr lang="en-MY" sz="900" b="1" dirty="0" err="1"/>
              <a:t>Nordlinger</a:t>
            </a:r>
            <a:r>
              <a:rPr lang="en-MY" sz="900" b="1" dirty="0"/>
              <a:t> B, </a:t>
            </a:r>
            <a:r>
              <a:rPr lang="en-MY" sz="900" b="1" dirty="0" err="1"/>
              <a:t>Sorbye</a:t>
            </a:r>
            <a:r>
              <a:rPr lang="en-MY" sz="900" b="1" dirty="0"/>
              <a:t> H, </a:t>
            </a:r>
            <a:r>
              <a:rPr lang="en-MY" sz="900" b="1" dirty="0" err="1"/>
              <a:t>Glimelius</a:t>
            </a:r>
            <a:r>
              <a:rPr lang="en-MY" sz="900" b="1" dirty="0"/>
              <a:t> B, et al. Perioperative chemotherapy </a:t>
            </a:r>
            <a:r>
              <a:rPr lang="en-MY" sz="900" b="1" dirty="0" smtClean="0"/>
              <a:t>with FOLFOX4 </a:t>
            </a:r>
            <a:r>
              <a:rPr lang="en-MY" sz="900" b="1" dirty="0"/>
              <a:t>and surgery versus surgery alone for </a:t>
            </a:r>
            <a:r>
              <a:rPr lang="en-MY" sz="900" b="1" dirty="0" err="1"/>
              <a:t>resectable</a:t>
            </a:r>
            <a:r>
              <a:rPr lang="en-MY" sz="900" b="1" dirty="0"/>
              <a:t> liver </a:t>
            </a:r>
            <a:r>
              <a:rPr lang="en-MY" sz="900" b="1" dirty="0" smtClean="0"/>
              <a:t>metastases from </a:t>
            </a:r>
            <a:r>
              <a:rPr lang="en-MY" sz="900" b="1" dirty="0"/>
              <a:t>colorectal cancer (EORTC Intergroup trial 40983): a randomised </a:t>
            </a:r>
            <a:r>
              <a:rPr lang="en-MY" sz="900" b="1" dirty="0" smtClean="0"/>
              <a:t>controlled trial</a:t>
            </a:r>
            <a:r>
              <a:rPr lang="en-MY" sz="900" b="1" dirty="0"/>
              <a:t>. Lancet. 2008;371(9617):1007-16</a:t>
            </a:r>
            <a:r>
              <a:rPr lang="en-MY" sz="900" b="1" dirty="0" smtClean="0"/>
              <a:t>.</a:t>
            </a:r>
          </a:p>
          <a:p>
            <a:pPr algn="just"/>
            <a:r>
              <a:rPr lang="en-MY" sz="900" b="1" dirty="0"/>
              <a:t>136. Cassidy J, Twelves C, Van </a:t>
            </a:r>
            <a:r>
              <a:rPr lang="en-MY" sz="900" b="1" dirty="0" err="1"/>
              <a:t>Cutsem</a:t>
            </a:r>
            <a:r>
              <a:rPr lang="en-MY" sz="900" b="1" dirty="0"/>
              <a:t> E, et al. First-line oral </a:t>
            </a:r>
            <a:r>
              <a:rPr lang="en-MY" sz="900" b="1" dirty="0" err="1"/>
              <a:t>capecitabine</a:t>
            </a:r>
            <a:r>
              <a:rPr lang="en-MY" sz="900" b="1" dirty="0"/>
              <a:t> </a:t>
            </a:r>
            <a:r>
              <a:rPr lang="en-MY" sz="900" b="1" dirty="0" smtClean="0"/>
              <a:t>therapy in </a:t>
            </a:r>
            <a:r>
              <a:rPr lang="en-MY" sz="900" b="1" dirty="0"/>
              <a:t>metastatic colorectal cancer: a </a:t>
            </a:r>
            <a:r>
              <a:rPr lang="en-MY" sz="900" b="1" dirty="0" err="1"/>
              <a:t>favorable</a:t>
            </a:r>
            <a:r>
              <a:rPr lang="en-MY" sz="900" b="1" dirty="0"/>
              <a:t> safety profile compared </a:t>
            </a:r>
            <a:r>
              <a:rPr lang="en-MY" sz="900" b="1" dirty="0" smtClean="0"/>
              <a:t>with </a:t>
            </a:r>
            <a:r>
              <a:rPr lang="fr-FR" sz="900" b="1" dirty="0" err="1" smtClean="0"/>
              <a:t>intravenous</a:t>
            </a:r>
            <a:r>
              <a:rPr lang="fr-FR" sz="900" b="1" dirty="0" smtClean="0"/>
              <a:t> </a:t>
            </a:r>
            <a:r>
              <a:rPr lang="fr-FR" sz="900" b="1" dirty="0"/>
              <a:t>5-fluorouracil/</a:t>
            </a:r>
            <a:r>
              <a:rPr lang="fr-FR" sz="900" b="1" dirty="0" err="1"/>
              <a:t>leucovorin</a:t>
            </a:r>
            <a:r>
              <a:rPr lang="fr-FR" sz="900" b="1" dirty="0"/>
              <a:t>. Ann </a:t>
            </a:r>
            <a:r>
              <a:rPr lang="fr-FR" sz="900" b="1" dirty="0" err="1"/>
              <a:t>Oncol</a:t>
            </a:r>
            <a:r>
              <a:rPr lang="fr-FR" sz="900" b="1" dirty="0"/>
              <a:t>. 2002;13(4):566-75.</a:t>
            </a:r>
            <a:endParaRPr lang="en-MY" sz="900" b="1" dirty="0"/>
          </a:p>
        </p:txBody>
      </p:sp>
    </p:spTree>
    <p:extLst>
      <p:ext uri="{BB962C8B-B14F-4D97-AF65-F5344CB8AC3E}">
        <p14:creationId xmlns:p14="http://schemas.microsoft.com/office/powerpoint/2010/main" val="42326847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ACFF0007-48A8-4728-A40F-D6D783F6751A}"/>
              </a:ext>
            </a:extLst>
          </p:cNvPr>
          <p:cNvSpPr/>
          <p:nvPr/>
        </p:nvSpPr>
        <p:spPr>
          <a:xfrm>
            <a:off x="1244009" y="435141"/>
            <a:ext cx="7602279" cy="1754326"/>
          </a:xfrm>
          <a:prstGeom prst="rect">
            <a:avLst/>
          </a:prstGeom>
          <a:solidFill>
            <a:srgbClr val="CCFFFF"/>
          </a:solidFill>
          <a:ln>
            <a:solidFill>
              <a:schemeClr val="tx1"/>
            </a:solidFill>
          </a:ln>
        </p:spPr>
        <p:txBody>
          <a:bodyPr wrap="square">
            <a:spAutoFit/>
          </a:bodyPr>
          <a:lstStyle/>
          <a:p>
            <a:r>
              <a:rPr lang="en-MY" b="1" dirty="0">
                <a:effectLst>
                  <a:outerShdw blurRad="38100" dist="38100" dir="2700000" algn="tl">
                    <a:srgbClr val="000000">
                      <a:alpha val="43137"/>
                    </a:srgbClr>
                  </a:outerShdw>
                </a:effectLst>
                <a:latin typeface="Book Antiqua" panose="02040602050305030304" pitchFamily="18" charset="0"/>
              </a:rPr>
              <a:t>Recommendation 13</a:t>
            </a:r>
          </a:p>
          <a:p>
            <a:endParaRPr lang="en-MY" dirty="0">
              <a:latin typeface="Book Antiqua" panose="02040602050305030304" pitchFamily="18" charset="0"/>
            </a:endParaRPr>
          </a:p>
          <a:p>
            <a:pPr algn="just"/>
            <a:r>
              <a:rPr lang="en-MY" dirty="0">
                <a:latin typeface="Book Antiqua" panose="02040602050305030304" pitchFamily="18" charset="0"/>
              </a:rPr>
              <a:t> • Palliative chemotherapy may be considered in metastatic colorectal carcinoma. </a:t>
            </a:r>
          </a:p>
          <a:p>
            <a:pPr algn="just"/>
            <a:r>
              <a:rPr lang="en-MY" dirty="0">
                <a:latin typeface="Book Antiqua" panose="02040602050305030304" pitchFamily="18" charset="0"/>
              </a:rPr>
              <a:t>     ○  Combination chemotherapy is the preferred regime. </a:t>
            </a:r>
          </a:p>
          <a:p>
            <a:pPr algn="just"/>
            <a:r>
              <a:rPr lang="en-MY" dirty="0">
                <a:latin typeface="Book Antiqua" panose="02040602050305030304" pitchFamily="18" charset="0"/>
              </a:rPr>
              <a:t>     ○  Oral chemotherapy may be considered as an alternative.</a:t>
            </a:r>
          </a:p>
        </p:txBody>
      </p:sp>
    </p:spTree>
    <p:extLst>
      <p:ext uri="{BB962C8B-B14F-4D97-AF65-F5344CB8AC3E}">
        <p14:creationId xmlns:p14="http://schemas.microsoft.com/office/powerpoint/2010/main" val="1531388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9907" y="3668237"/>
            <a:ext cx="7498080" cy="2002429"/>
          </a:xfrm>
        </p:spPr>
        <p:txBody>
          <a:bodyPr>
            <a:normAutofit/>
          </a:bodyPr>
          <a:lstStyle/>
          <a:p>
            <a:r>
              <a:rPr lang="en-MY" sz="4000" b="1" dirty="0" smtClean="0">
                <a:solidFill>
                  <a:srgbClr val="CC6600"/>
                </a:solidFill>
                <a:latin typeface="Baskerville Old Face" panose="02020602080505020303" pitchFamily="18" charset="0"/>
              </a:rPr>
              <a:t>ONCOLOGICAL </a:t>
            </a:r>
            <a:br>
              <a:rPr lang="en-MY" sz="4000" b="1" dirty="0" smtClean="0">
                <a:solidFill>
                  <a:srgbClr val="CC6600"/>
                </a:solidFill>
                <a:latin typeface="Baskerville Old Face" panose="02020602080505020303" pitchFamily="18" charset="0"/>
              </a:rPr>
            </a:br>
            <a:r>
              <a:rPr lang="en-MY" sz="4000" b="1" dirty="0" smtClean="0">
                <a:solidFill>
                  <a:srgbClr val="CC6600"/>
                </a:solidFill>
                <a:latin typeface="Baskerville Old Face" panose="02020602080505020303" pitchFamily="18" charset="0"/>
              </a:rPr>
              <a:t>MANAGEMENT </a:t>
            </a:r>
            <a:r>
              <a:rPr lang="en-MY" sz="4000" b="1" dirty="0">
                <a:solidFill>
                  <a:srgbClr val="CC6600"/>
                </a:solidFill>
                <a:latin typeface="Baskerville Old Face" panose="02020602080505020303" pitchFamily="18" charset="0"/>
              </a:rPr>
              <a:t>OF COLORECTAL CARCINOMA</a:t>
            </a:r>
          </a:p>
        </p:txBody>
      </p:sp>
      <p:pic>
        <p:nvPicPr>
          <p:cNvPr id="4" name="Picture 2" descr="C:\Users\TOSHIBA\Desktop\Boxing_in_Uruguay_-_Palacio_Peñarol.jpg">
            <a:extLst>
              <a:ext uri="{FF2B5EF4-FFF2-40B4-BE49-F238E27FC236}">
                <a16:creationId xmlns:a16="http://schemas.microsoft.com/office/drawing/2014/main" xmlns="" id="{48BDF6C9-F453-4A34-A3FF-4BD9676CC28B}"/>
              </a:ext>
            </a:extLst>
          </p:cNvPr>
          <p:cNvPicPr>
            <a:picLocks noGrp="1" noChangeAspect="1" noChangeArrowheads="1"/>
          </p:cNvPicPr>
          <p:nvPr>
            <p:ph idx="1"/>
          </p:nvPr>
        </p:nvPicPr>
        <p:blipFill>
          <a:blip r:embed="rId2" cstate="email">
            <a:extLst>
              <a:ext uri="{28A0092B-C50C-407E-A947-70E740481C1C}">
                <a14:useLocalDpi xmlns:a14="http://schemas.microsoft.com/office/drawing/2010/main" val="0"/>
              </a:ext>
            </a:extLst>
          </a:blip>
          <a:srcRect/>
          <a:stretch>
            <a:fillRect/>
          </a:stretch>
        </p:blipFill>
        <p:spPr bwMode="auto">
          <a:xfrm>
            <a:off x="1424753" y="503717"/>
            <a:ext cx="7017498" cy="2419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03655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59BD32D-53B4-4036-976E-EC84E885C188}"/>
              </a:ext>
            </a:extLst>
          </p:cNvPr>
          <p:cNvSpPr>
            <a:spLocks noGrp="1"/>
          </p:cNvSpPr>
          <p:nvPr>
            <p:ph type="title"/>
          </p:nvPr>
        </p:nvSpPr>
        <p:spPr>
          <a:xfrm>
            <a:off x="1233581" y="232106"/>
            <a:ext cx="7498080" cy="1143000"/>
          </a:xfrm>
        </p:spPr>
        <p:txBody>
          <a:bodyPr>
            <a:normAutofit/>
          </a:bodyPr>
          <a:lstStyle/>
          <a:p>
            <a:pPr algn="ctr"/>
            <a:r>
              <a:rPr lang="en-MY" sz="3600" b="1" dirty="0">
                <a:solidFill>
                  <a:srgbClr val="CC6600"/>
                </a:solidFill>
                <a:latin typeface="Baskerville Old Face" panose="02020602080505020303" pitchFamily="18" charset="0"/>
              </a:rPr>
              <a:t>TARGETED THERAPY</a:t>
            </a:r>
          </a:p>
        </p:txBody>
      </p:sp>
      <p:sp>
        <p:nvSpPr>
          <p:cNvPr id="3" name="Content Placeholder 2">
            <a:extLst>
              <a:ext uri="{FF2B5EF4-FFF2-40B4-BE49-F238E27FC236}">
                <a16:creationId xmlns:a16="http://schemas.microsoft.com/office/drawing/2014/main" xmlns="" id="{4BEE6708-4702-4A78-99BB-15A0AA38D72A}"/>
              </a:ext>
            </a:extLst>
          </p:cNvPr>
          <p:cNvSpPr>
            <a:spLocks noGrp="1"/>
          </p:cNvSpPr>
          <p:nvPr>
            <p:ph idx="1"/>
          </p:nvPr>
        </p:nvSpPr>
        <p:spPr>
          <a:xfrm>
            <a:off x="1222948" y="2734393"/>
            <a:ext cx="7498080" cy="891352"/>
          </a:xfrm>
        </p:spPr>
        <p:txBody>
          <a:bodyPr>
            <a:normAutofit/>
          </a:bodyPr>
          <a:lstStyle/>
          <a:p>
            <a:pPr marL="82296" indent="0" algn="ctr">
              <a:buNone/>
            </a:pPr>
            <a:r>
              <a:rPr lang="en-MY" sz="4800" b="1" dirty="0" smtClean="0">
                <a:effectLst>
                  <a:outerShdw blurRad="38100" dist="38100" dir="2700000" algn="tl">
                    <a:srgbClr val="000000">
                      <a:alpha val="43137"/>
                    </a:srgbClr>
                  </a:outerShdw>
                </a:effectLst>
                <a:latin typeface="Book Antiqua" panose="02040602050305030304" pitchFamily="18" charset="0"/>
              </a:rPr>
              <a:t>Cost-effectiveness </a:t>
            </a:r>
            <a:r>
              <a:rPr lang="en-MY" sz="4800" b="1" dirty="0">
                <a:effectLst>
                  <a:outerShdw blurRad="38100" dist="38100" dir="2700000" algn="tl">
                    <a:srgbClr val="000000">
                      <a:alpha val="43137"/>
                    </a:srgbClr>
                  </a:outerShdw>
                </a:effectLst>
                <a:latin typeface="Book Antiqua" panose="02040602050305030304" pitchFamily="18" charset="0"/>
              </a:rPr>
              <a:t>issue!!</a:t>
            </a:r>
          </a:p>
        </p:txBody>
      </p:sp>
    </p:spTree>
    <p:extLst>
      <p:ext uri="{BB962C8B-B14F-4D97-AF65-F5344CB8AC3E}">
        <p14:creationId xmlns:p14="http://schemas.microsoft.com/office/powerpoint/2010/main" val="13333366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8FD3839-0DF2-47C9-BEF7-2C5490DF27AE}"/>
              </a:ext>
            </a:extLst>
          </p:cNvPr>
          <p:cNvSpPr>
            <a:spLocks noGrp="1"/>
          </p:cNvSpPr>
          <p:nvPr>
            <p:ph type="title"/>
          </p:nvPr>
        </p:nvSpPr>
        <p:spPr>
          <a:xfrm>
            <a:off x="1212315" y="274638"/>
            <a:ext cx="7498080" cy="1143000"/>
          </a:xfrm>
        </p:spPr>
        <p:txBody>
          <a:bodyPr>
            <a:normAutofit/>
          </a:bodyPr>
          <a:lstStyle/>
          <a:p>
            <a:pPr algn="ctr"/>
            <a:r>
              <a:rPr lang="en-MY" sz="3600" b="1" dirty="0">
                <a:solidFill>
                  <a:srgbClr val="CC6600"/>
                </a:solidFill>
                <a:latin typeface="Baskerville Old Face" panose="02020602080505020303" pitchFamily="18" charset="0"/>
              </a:rPr>
              <a:t>PALLIATIVE </a:t>
            </a:r>
            <a:r>
              <a:rPr lang="en-MY" sz="3600" b="1" dirty="0" smtClean="0">
                <a:solidFill>
                  <a:srgbClr val="CC6600"/>
                </a:solidFill>
                <a:latin typeface="Baskerville Old Face" panose="02020602080505020303" pitchFamily="18" charset="0"/>
              </a:rPr>
              <a:t> RADIOTHERAPY</a:t>
            </a:r>
            <a:endParaRPr lang="en-MY" sz="3600" b="1" dirty="0">
              <a:solidFill>
                <a:srgbClr val="CC6600"/>
              </a:solidFill>
              <a:latin typeface="Baskerville Old Face" panose="02020602080505020303" pitchFamily="18" charset="0"/>
            </a:endParaRPr>
          </a:p>
        </p:txBody>
      </p:sp>
      <p:sp>
        <p:nvSpPr>
          <p:cNvPr id="3" name="Content Placeholder 2">
            <a:extLst>
              <a:ext uri="{FF2B5EF4-FFF2-40B4-BE49-F238E27FC236}">
                <a16:creationId xmlns:a16="http://schemas.microsoft.com/office/drawing/2014/main" xmlns="" id="{7E7A6C5B-E443-4782-BF9B-C65FD6531343}"/>
              </a:ext>
            </a:extLst>
          </p:cNvPr>
          <p:cNvSpPr>
            <a:spLocks noGrp="1"/>
          </p:cNvSpPr>
          <p:nvPr>
            <p:ph idx="1"/>
          </p:nvPr>
        </p:nvSpPr>
        <p:spPr>
          <a:xfrm>
            <a:off x="1244214" y="1447800"/>
            <a:ext cx="7498080" cy="3049772"/>
          </a:xfrm>
        </p:spPr>
        <p:txBody>
          <a:bodyPr>
            <a:normAutofit/>
          </a:bodyPr>
          <a:lstStyle/>
          <a:p>
            <a:pPr marL="82296" indent="0" algn="just">
              <a:buNone/>
            </a:pPr>
            <a:r>
              <a:rPr lang="en-MY" sz="2200" dirty="0">
                <a:latin typeface="Book Antiqua" panose="02040602050305030304" pitchFamily="18" charset="0"/>
              </a:rPr>
              <a:t>Palliative pelvic RT for symptomatic rectal carcinoma appears to provide relief for a variety of pelvic symptoms. </a:t>
            </a:r>
            <a:endParaRPr lang="en-MY" sz="2200" dirty="0" smtClean="0">
              <a:latin typeface="Book Antiqua" panose="02040602050305030304" pitchFamily="18" charset="0"/>
            </a:endParaRPr>
          </a:p>
          <a:p>
            <a:pPr marL="82296" indent="0" algn="just">
              <a:buNone/>
            </a:pPr>
            <a:endParaRPr lang="en-MY" sz="2200" dirty="0">
              <a:latin typeface="Book Antiqua" panose="02040602050305030304" pitchFamily="18" charset="0"/>
            </a:endParaRPr>
          </a:p>
          <a:p>
            <a:pPr marL="82296" indent="0" algn="just">
              <a:buNone/>
            </a:pPr>
            <a:r>
              <a:rPr lang="en-MY" sz="2200" dirty="0" smtClean="0">
                <a:latin typeface="Book Antiqua" panose="02040602050305030304" pitchFamily="18" charset="0"/>
              </a:rPr>
              <a:t>A </a:t>
            </a:r>
            <a:r>
              <a:rPr lang="en-MY" sz="2200" dirty="0">
                <a:latin typeface="Book Antiqua" panose="02040602050305030304" pitchFamily="18" charset="0"/>
              </a:rPr>
              <a:t>systematic review has shown that palliative RT has 75% pooled overall symptom response rate among 1084 cases and positive responses were reported for pain (78%), bleeding and discharge (81%), mass effect (71%) and other pelvic symptoms (72</a:t>
            </a:r>
            <a:r>
              <a:rPr lang="en-MY" sz="2200" dirty="0" smtClean="0">
                <a:latin typeface="Book Antiqua" panose="02040602050305030304" pitchFamily="18" charset="0"/>
              </a:rPr>
              <a:t>%).</a:t>
            </a:r>
            <a:r>
              <a:rPr lang="en-MY" sz="2200" baseline="30000" dirty="0" smtClean="0">
                <a:latin typeface="Book Antiqua" panose="02040602050305030304" pitchFamily="18" charset="0"/>
              </a:rPr>
              <a:t>141</a:t>
            </a:r>
            <a:endParaRPr lang="en-MY" sz="2200" baseline="30000" dirty="0">
              <a:latin typeface="Book Antiqua" panose="02040602050305030304" pitchFamily="18" charset="0"/>
            </a:endParaRPr>
          </a:p>
          <a:p>
            <a:endParaRPr lang="en-MY" dirty="0"/>
          </a:p>
        </p:txBody>
      </p:sp>
      <p:sp>
        <p:nvSpPr>
          <p:cNvPr id="4" name="TextBox 3"/>
          <p:cNvSpPr txBox="1"/>
          <p:nvPr/>
        </p:nvSpPr>
        <p:spPr>
          <a:xfrm>
            <a:off x="1403497" y="5773479"/>
            <a:ext cx="7338797" cy="338554"/>
          </a:xfrm>
          <a:prstGeom prst="rect">
            <a:avLst/>
          </a:prstGeom>
          <a:noFill/>
        </p:spPr>
        <p:txBody>
          <a:bodyPr wrap="square" rtlCol="0">
            <a:spAutoFit/>
          </a:bodyPr>
          <a:lstStyle/>
          <a:p>
            <a:pPr algn="just"/>
            <a:r>
              <a:rPr lang="da-DK" sz="800" b="1" dirty="0"/>
              <a:t>141. Cameron MG, Kersten C, Vistad I, et al. Palliative pelvic radiotherapy </a:t>
            </a:r>
            <a:r>
              <a:rPr lang="da-DK" sz="800" b="1" dirty="0" smtClean="0"/>
              <a:t>of </a:t>
            </a:r>
            <a:r>
              <a:rPr lang="en-MY" sz="800" b="1" dirty="0" smtClean="0"/>
              <a:t>symptomatic </a:t>
            </a:r>
            <a:r>
              <a:rPr lang="en-MY" sz="800" b="1" dirty="0"/>
              <a:t>incurable rectal cancer - a systematic review. </a:t>
            </a:r>
            <a:r>
              <a:rPr lang="en-MY" sz="800" b="1" dirty="0" err="1"/>
              <a:t>Acta</a:t>
            </a:r>
            <a:r>
              <a:rPr lang="en-MY" sz="800" b="1" dirty="0"/>
              <a:t> </a:t>
            </a:r>
            <a:r>
              <a:rPr lang="en-MY" sz="800" b="1" dirty="0" err="1"/>
              <a:t>Oncol</a:t>
            </a:r>
            <a:r>
              <a:rPr lang="en-MY" sz="800" b="1" dirty="0"/>
              <a:t>.</a:t>
            </a:r>
          </a:p>
          <a:p>
            <a:pPr algn="just"/>
            <a:r>
              <a:rPr lang="en-MY" sz="800" b="1" dirty="0"/>
              <a:t>2014;53(2):164-73.</a:t>
            </a:r>
            <a:endParaRPr lang="en-MY" b="1" dirty="0"/>
          </a:p>
        </p:txBody>
      </p:sp>
    </p:spTree>
    <p:extLst>
      <p:ext uri="{BB962C8B-B14F-4D97-AF65-F5344CB8AC3E}">
        <p14:creationId xmlns:p14="http://schemas.microsoft.com/office/powerpoint/2010/main" val="1695270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F49A908-52D8-4C97-904A-390F3172C3DE}"/>
              </a:ext>
            </a:extLst>
          </p:cNvPr>
          <p:cNvSpPr>
            <a:spLocks noGrp="1"/>
          </p:cNvSpPr>
          <p:nvPr>
            <p:ph type="title"/>
          </p:nvPr>
        </p:nvSpPr>
        <p:spPr>
          <a:xfrm>
            <a:off x="1297379" y="274638"/>
            <a:ext cx="7498080" cy="1143000"/>
          </a:xfrm>
        </p:spPr>
        <p:txBody>
          <a:bodyPr>
            <a:normAutofit/>
          </a:bodyPr>
          <a:lstStyle/>
          <a:p>
            <a:pPr algn="ctr"/>
            <a:r>
              <a:rPr lang="en-MY" sz="3200" b="1" dirty="0">
                <a:solidFill>
                  <a:srgbClr val="CC6600"/>
                </a:solidFill>
                <a:latin typeface="Baskerville Old Face" panose="02020602080505020303" pitchFamily="18" charset="0"/>
              </a:rPr>
              <a:t>CHEMOTHERAPY SIDE </a:t>
            </a:r>
            <a:r>
              <a:rPr lang="en-MY" sz="3200" b="1" dirty="0" smtClean="0">
                <a:solidFill>
                  <a:srgbClr val="CC6600"/>
                </a:solidFill>
                <a:latin typeface="Baskerville Old Face" panose="02020602080505020303" pitchFamily="18" charset="0"/>
              </a:rPr>
              <a:t>EFFECTS (APPENDIX </a:t>
            </a:r>
            <a:r>
              <a:rPr lang="en-MY" sz="3200" b="1" dirty="0">
                <a:solidFill>
                  <a:srgbClr val="CC6600"/>
                </a:solidFill>
                <a:latin typeface="Baskerville Old Face" panose="02020602080505020303" pitchFamily="18" charset="0"/>
              </a:rPr>
              <a:t>6)</a:t>
            </a:r>
          </a:p>
        </p:txBody>
      </p:sp>
      <p:pic>
        <p:nvPicPr>
          <p:cNvPr id="4" name="Content Placeholder 3">
            <a:extLst>
              <a:ext uri="{FF2B5EF4-FFF2-40B4-BE49-F238E27FC236}">
                <a16:creationId xmlns:a16="http://schemas.microsoft.com/office/drawing/2014/main" xmlns="" id="{C000D8FB-BE3A-4264-940C-BEB2370CE5DF}"/>
              </a:ext>
            </a:extLst>
          </p:cNvPr>
          <p:cNvPicPr>
            <a:picLocks noGrp="1" noChangeAspect="1"/>
          </p:cNvPicPr>
          <p:nvPr>
            <p:ph idx="1"/>
          </p:nvPr>
        </p:nvPicPr>
        <p:blipFill>
          <a:blip r:embed="rId2"/>
          <a:stretch>
            <a:fillRect/>
          </a:stretch>
        </p:blipFill>
        <p:spPr>
          <a:xfrm>
            <a:off x="2146044" y="1447799"/>
            <a:ext cx="5864810" cy="5006163"/>
          </a:xfrm>
          <a:prstGeom prst="rect">
            <a:avLst/>
          </a:prstGeom>
        </p:spPr>
      </p:pic>
    </p:spTree>
    <p:extLst>
      <p:ext uri="{BB962C8B-B14F-4D97-AF65-F5344CB8AC3E}">
        <p14:creationId xmlns:p14="http://schemas.microsoft.com/office/powerpoint/2010/main" val="32608615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4342" y="221473"/>
            <a:ext cx="7498080" cy="1143000"/>
          </a:xfrm>
        </p:spPr>
        <p:txBody>
          <a:bodyPr>
            <a:normAutofit/>
          </a:bodyPr>
          <a:lstStyle/>
          <a:p>
            <a:pPr algn="ctr"/>
            <a:r>
              <a:rPr lang="en-US" sz="3600" b="1" dirty="0" smtClean="0">
                <a:solidFill>
                  <a:srgbClr val="CC6600"/>
                </a:solidFill>
                <a:latin typeface="Baskerville Old Face" panose="02020602080505020303" pitchFamily="18" charset="0"/>
              </a:rPr>
              <a:t>RADIOTHERAPY </a:t>
            </a:r>
            <a:r>
              <a:rPr lang="en-US" sz="3600" b="1" dirty="0">
                <a:solidFill>
                  <a:srgbClr val="CC6600"/>
                </a:solidFill>
                <a:latin typeface="Baskerville Old Face" panose="02020602080505020303" pitchFamily="18" charset="0"/>
              </a:rPr>
              <a:t>SIDE EFFECTS</a:t>
            </a:r>
            <a:endParaRPr lang="en-MY" sz="3600" b="1" dirty="0">
              <a:solidFill>
                <a:srgbClr val="CC6600"/>
              </a:solidFill>
              <a:latin typeface="Baskerville Old Face" panose="02020602080505020303" pitchFamily="18" charset="0"/>
            </a:endParaRPr>
          </a:p>
        </p:txBody>
      </p:sp>
      <p:sp>
        <p:nvSpPr>
          <p:cNvPr id="3" name="Content Placeholder 2"/>
          <p:cNvSpPr>
            <a:spLocks noGrp="1"/>
          </p:cNvSpPr>
          <p:nvPr>
            <p:ph idx="1"/>
          </p:nvPr>
        </p:nvSpPr>
        <p:spPr>
          <a:xfrm>
            <a:off x="1435608" y="1447800"/>
            <a:ext cx="7498080" cy="4612758"/>
          </a:xfrm>
        </p:spPr>
        <p:txBody>
          <a:bodyPr>
            <a:normAutofit fontScale="77500" lnSpcReduction="20000"/>
          </a:bodyPr>
          <a:lstStyle/>
          <a:p>
            <a:pPr marL="82296" indent="0">
              <a:buNone/>
            </a:pPr>
            <a:r>
              <a:rPr lang="en-US" b="1" dirty="0">
                <a:effectLst>
                  <a:outerShdw blurRad="38100" dist="38100" dir="2700000" algn="tl">
                    <a:srgbClr val="000000">
                      <a:alpha val="43137"/>
                    </a:srgbClr>
                  </a:outerShdw>
                </a:effectLst>
                <a:latin typeface="Book Antiqua" panose="02040602050305030304" pitchFamily="18" charset="0"/>
              </a:rPr>
              <a:t>ACUTE</a:t>
            </a:r>
          </a:p>
          <a:p>
            <a:pPr marL="457200" indent="-457200"/>
            <a:r>
              <a:rPr lang="en-US" sz="2900" dirty="0">
                <a:latin typeface="Book Antiqua" panose="02040602050305030304" pitchFamily="18" charset="0"/>
              </a:rPr>
              <a:t>DIARRHOEA</a:t>
            </a:r>
          </a:p>
          <a:p>
            <a:pPr marL="457200" indent="-457200"/>
            <a:r>
              <a:rPr lang="en-US" sz="2900" dirty="0">
                <a:latin typeface="Book Antiqua" panose="02040602050305030304" pitchFamily="18" charset="0"/>
              </a:rPr>
              <a:t>ABDOMINAL PAIN</a:t>
            </a:r>
          </a:p>
          <a:p>
            <a:pPr marL="457200" indent="-457200"/>
            <a:r>
              <a:rPr lang="en-US" sz="2900" dirty="0">
                <a:latin typeface="Book Antiqua" panose="02040602050305030304" pitchFamily="18" charset="0"/>
              </a:rPr>
              <a:t>NAUSEA</a:t>
            </a:r>
          </a:p>
          <a:p>
            <a:pPr marL="457200" indent="-457200"/>
            <a:r>
              <a:rPr lang="en-US" sz="2900" dirty="0">
                <a:latin typeface="Book Antiqua" panose="02040602050305030304" pitchFamily="18" charset="0"/>
              </a:rPr>
              <a:t>VOMITING</a:t>
            </a:r>
          </a:p>
          <a:p>
            <a:pPr marL="457200" indent="-457200"/>
            <a:r>
              <a:rPr lang="en-US" sz="2900" dirty="0">
                <a:latin typeface="Book Antiqua" panose="02040602050305030304" pitchFamily="18" charset="0"/>
              </a:rPr>
              <a:t>UTI</a:t>
            </a:r>
          </a:p>
          <a:p>
            <a:pPr marL="0" indent="0">
              <a:buNone/>
            </a:pPr>
            <a:endParaRPr lang="en-US" dirty="0">
              <a:latin typeface="Book Antiqua" panose="02040602050305030304" pitchFamily="18" charset="0"/>
            </a:endParaRPr>
          </a:p>
          <a:p>
            <a:pPr marL="82296" indent="0">
              <a:buNone/>
            </a:pPr>
            <a:r>
              <a:rPr lang="en-US" b="1" dirty="0">
                <a:effectLst>
                  <a:outerShdw blurRad="38100" dist="38100" dir="2700000" algn="tl">
                    <a:srgbClr val="000000">
                      <a:alpha val="43137"/>
                    </a:srgbClr>
                  </a:outerShdw>
                </a:effectLst>
                <a:latin typeface="Book Antiqua" panose="02040602050305030304" pitchFamily="18" charset="0"/>
              </a:rPr>
              <a:t>LATE</a:t>
            </a:r>
          </a:p>
          <a:p>
            <a:pPr marL="457200" indent="-457200"/>
            <a:r>
              <a:rPr lang="en-US" sz="2900" dirty="0">
                <a:latin typeface="Book Antiqua" panose="02040602050305030304" pitchFamily="18" charset="0"/>
              </a:rPr>
              <a:t>FIBROSIS</a:t>
            </a:r>
          </a:p>
          <a:p>
            <a:pPr marL="457200" indent="-457200"/>
            <a:r>
              <a:rPr lang="en-US" sz="2900" dirty="0">
                <a:latin typeface="Book Antiqua" panose="02040602050305030304" pitchFamily="18" charset="0"/>
              </a:rPr>
              <a:t>FISTULA</a:t>
            </a:r>
          </a:p>
          <a:p>
            <a:pPr marL="457200" indent="-457200"/>
            <a:r>
              <a:rPr lang="en-US" sz="2900" dirty="0">
                <a:latin typeface="Book Antiqua" panose="02040602050305030304" pitchFamily="18" charset="0"/>
              </a:rPr>
              <a:t>RADIATION PROCTITIS</a:t>
            </a:r>
          </a:p>
          <a:p>
            <a:pPr marL="457200" indent="-457200"/>
            <a:r>
              <a:rPr lang="en-US" sz="2900" dirty="0">
                <a:latin typeface="Book Antiqua" panose="02040602050305030304" pitchFamily="18" charset="0"/>
              </a:rPr>
              <a:t>RADIATION CYSTITIS</a:t>
            </a:r>
          </a:p>
          <a:p>
            <a:pPr marL="457200" indent="-457200"/>
            <a:r>
              <a:rPr lang="en-US" sz="2900" dirty="0">
                <a:latin typeface="Book Antiqua" panose="02040602050305030304" pitchFamily="18" charset="0"/>
              </a:rPr>
              <a:t>INFERTILITY</a:t>
            </a:r>
            <a:endParaRPr lang="en-MY" sz="2900" dirty="0">
              <a:latin typeface="Book Antiqua" panose="02040602050305030304" pitchFamily="18" charset="0"/>
            </a:endParaRPr>
          </a:p>
        </p:txBody>
      </p:sp>
    </p:spTree>
    <p:extLst>
      <p:ext uri="{BB962C8B-B14F-4D97-AF65-F5344CB8AC3E}">
        <p14:creationId xmlns:p14="http://schemas.microsoft.com/office/powerpoint/2010/main" val="30672136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BEAD35B-5DF4-4E86-B102-29E9A1FD82AD}"/>
              </a:ext>
            </a:extLst>
          </p:cNvPr>
          <p:cNvSpPr>
            <a:spLocks noGrp="1"/>
          </p:cNvSpPr>
          <p:nvPr>
            <p:ph type="title"/>
          </p:nvPr>
        </p:nvSpPr>
        <p:spPr>
          <a:xfrm>
            <a:off x="1297379" y="93877"/>
            <a:ext cx="7498080" cy="1143000"/>
          </a:xfrm>
        </p:spPr>
        <p:txBody>
          <a:bodyPr>
            <a:normAutofit/>
          </a:bodyPr>
          <a:lstStyle/>
          <a:p>
            <a:pPr algn="ctr"/>
            <a:r>
              <a:rPr lang="en-MY" sz="3600" b="1" dirty="0">
                <a:solidFill>
                  <a:srgbClr val="CC6600"/>
                </a:solidFill>
                <a:latin typeface="Baskerville Old Face" panose="02020602080505020303" pitchFamily="18" charset="0"/>
              </a:rPr>
              <a:t>TAKE HOME MESSAGES</a:t>
            </a:r>
          </a:p>
        </p:txBody>
      </p:sp>
      <p:sp>
        <p:nvSpPr>
          <p:cNvPr id="3" name="Content Placeholder 2">
            <a:extLst>
              <a:ext uri="{FF2B5EF4-FFF2-40B4-BE49-F238E27FC236}">
                <a16:creationId xmlns:a16="http://schemas.microsoft.com/office/drawing/2014/main" xmlns="" id="{06D00AF1-8791-49B0-B3AE-FA0A9FBB3AB8}"/>
              </a:ext>
            </a:extLst>
          </p:cNvPr>
          <p:cNvSpPr>
            <a:spLocks noGrp="1"/>
          </p:cNvSpPr>
          <p:nvPr>
            <p:ph idx="1"/>
          </p:nvPr>
        </p:nvSpPr>
        <p:spPr>
          <a:xfrm>
            <a:off x="1265479" y="1277672"/>
            <a:ext cx="7623339" cy="5240086"/>
          </a:xfrm>
        </p:spPr>
        <p:txBody>
          <a:bodyPr>
            <a:noAutofit/>
          </a:bodyPr>
          <a:lstStyle/>
          <a:p>
            <a:pPr algn="just">
              <a:buFont typeface="Wingdings" panose="05000000000000000000" pitchFamily="2" charset="2"/>
              <a:buChar char="q"/>
            </a:pPr>
            <a:r>
              <a:rPr lang="en-MY" sz="2600" b="1" dirty="0">
                <a:effectLst>
                  <a:outerShdw blurRad="38100" dist="38100" dir="2700000" algn="tl">
                    <a:srgbClr val="000000">
                      <a:alpha val="43137"/>
                    </a:srgbClr>
                  </a:outerShdw>
                </a:effectLst>
                <a:latin typeface="Book Antiqua" panose="02040602050305030304" pitchFamily="18" charset="0"/>
              </a:rPr>
              <a:t>MDT IS </a:t>
            </a:r>
            <a:r>
              <a:rPr lang="en-MY" sz="2600" b="1" dirty="0" smtClean="0">
                <a:effectLst>
                  <a:outerShdw blurRad="38100" dist="38100" dir="2700000" algn="tl">
                    <a:srgbClr val="000000">
                      <a:alpha val="43137"/>
                    </a:srgbClr>
                  </a:outerShdw>
                </a:effectLst>
                <a:latin typeface="Book Antiqua" panose="02040602050305030304" pitchFamily="18" charset="0"/>
              </a:rPr>
              <a:t>CRUCIAL</a:t>
            </a:r>
          </a:p>
          <a:p>
            <a:pPr algn="just">
              <a:buFont typeface="Wingdings" panose="05000000000000000000" pitchFamily="2" charset="2"/>
              <a:buChar char="q"/>
            </a:pPr>
            <a:endParaRPr lang="en-MY" sz="2600" b="1" dirty="0">
              <a:effectLst>
                <a:outerShdw blurRad="38100" dist="38100" dir="2700000" algn="tl">
                  <a:srgbClr val="000000">
                    <a:alpha val="43137"/>
                  </a:srgbClr>
                </a:outerShdw>
              </a:effectLst>
              <a:latin typeface="Book Antiqua" panose="02040602050305030304" pitchFamily="18" charset="0"/>
            </a:endParaRPr>
          </a:p>
          <a:p>
            <a:pPr algn="just">
              <a:buFont typeface="Wingdings" panose="05000000000000000000" pitchFamily="2" charset="2"/>
              <a:buChar char="q"/>
            </a:pPr>
            <a:r>
              <a:rPr lang="en-MY" sz="2600" b="1" dirty="0">
                <a:effectLst>
                  <a:outerShdw blurRad="38100" dist="38100" dir="2700000" algn="tl">
                    <a:srgbClr val="000000">
                      <a:alpha val="43137"/>
                    </a:srgbClr>
                  </a:outerShdw>
                </a:effectLst>
                <a:latin typeface="Book Antiqua" panose="02040602050305030304" pitchFamily="18" charset="0"/>
              </a:rPr>
              <a:t>MUST UNDERSTAND CLEARLY THE AIM OF </a:t>
            </a:r>
            <a:r>
              <a:rPr lang="en-MY" sz="2600" b="1" dirty="0" smtClean="0">
                <a:effectLst>
                  <a:outerShdw blurRad="38100" dist="38100" dir="2700000" algn="tl">
                    <a:srgbClr val="000000">
                      <a:alpha val="43137"/>
                    </a:srgbClr>
                  </a:outerShdw>
                </a:effectLst>
                <a:latin typeface="Book Antiqua" panose="02040602050305030304" pitchFamily="18" charset="0"/>
              </a:rPr>
              <a:t>TREATMENT</a:t>
            </a:r>
          </a:p>
          <a:p>
            <a:pPr algn="just">
              <a:buFont typeface="Wingdings" panose="05000000000000000000" pitchFamily="2" charset="2"/>
              <a:buChar char="q"/>
            </a:pPr>
            <a:endParaRPr lang="en-MY" sz="2600" b="1" dirty="0">
              <a:effectLst>
                <a:outerShdw blurRad="38100" dist="38100" dir="2700000" algn="tl">
                  <a:srgbClr val="000000">
                    <a:alpha val="43137"/>
                  </a:srgbClr>
                </a:outerShdw>
              </a:effectLst>
              <a:latin typeface="Book Antiqua" panose="02040602050305030304" pitchFamily="18" charset="0"/>
            </a:endParaRPr>
          </a:p>
          <a:p>
            <a:pPr algn="just">
              <a:buFont typeface="Wingdings" panose="05000000000000000000" pitchFamily="2" charset="2"/>
              <a:buChar char="q"/>
            </a:pPr>
            <a:r>
              <a:rPr lang="en-MY" sz="2600" b="1" dirty="0">
                <a:effectLst>
                  <a:outerShdw blurRad="38100" dist="38100" dir="2700000" algn="tl">
                    <a:srgbClr val="000000">
                      <a:alpha val="43137"/>
                    </a:srgbClr>
                  </a:outerShdw>
                </a:effectLst>
                <a:latin typeface="Book Antiqua" panose="02040602050305030304" pitchFamily="18" charset="0"/>
              </a:rPr>
              <a:t>TREAT PATIENT AS A </a:t>
            </a:r>
            <a:r>
              <a:rPr lang="en-MY" sz="2600" b="1" dirty="0" smtClean="0">
                <a:effectLst>
                  <a:outerShdw blurRad="38100" dist="38100" dir="2700000" algn="tl">
                    <a:srgbClr val="000000">
                      <a:alpha val="43137"/>
                    </a:srgbClr>
                  </a:outerShdw>
                </a:effectLst>
                <a:latin typeface="Book Antiqua" panose="02040602050305030304" pitchFamily="18" charset="0"/>
              </a:rPr>
              <a:t>WHOLE</a:t>
            </a:r>
          </a:p>
          <a:p>
            <a:pPr algn="just">
              <a:buFont typeface="Wingdings" panose="05000000000000000000" pitchFamily="2" charset="2"/>
              <a:buChar char="q"/>
            </a:pPr>
            <a:endParaRPr lang="en-MY" sz="2600" b="1" dirty="0">
              <a:effectLst>
                <a:outerShdw blurRad="38100" dist="38100" dir="2700000" algn="tl">
                  <a:srgbClr val="000000">
                    <a:alpha val="43137"/>
                  </a:srgbClr>
                </a:outerShdw>
              </a:effectLst>
              <a:latin typeface="Book Antiqua" panose="02040602050305030304" pitchFamily="18" charset="0"/>
            </a:endParaRPr>
          </a:p>
          <a:p>
            <a:pPr algn="just">
              <a:buFont typeface="Wingdings" panose="05000000000000000000" pitchFamily="2" charset="2"/>
              <a:buChar char="q"/>
            </a:pPr>
            <a:r>
              <a:rPr lang="en-MY" sz="2600" b="1" dirty="0">
                <a:effectLst>
                  <a:outerShdw blurRad="38100" dist="38100" dir="2700000" algn="tl">
                    <a:srgbClr val="000000">
                      <a:alpha val="43137"/>
                    </a:srgbClr>
                  </a:outerShdw>
                </a:effectLst>
                <a:latin typeface="Book Antiqua" panose="02040602050305030304" pitchFamily="18" charset="0"/>
              </a:rPr>
              <a:t>SURGERY IS STILL DEFINITIVE SURGERY FOR COLORECTAL </a:t>
            </a:r>
            <a:r>
              <a:rPr lang="en-MY" sz="2600" b="1" dirty="0" smtClean="0">
                <a:effectLst>
                  <a:outerShdw blurRad="38100" dist="38100" dir="2700000" algn="tl">
                    <a:srgbClr val="000000">
                      <a:alpha val="43137"/>
                    </a:srgbClr>
                  </a:outerShdw>
                </a:effectLst>
                <a:latin typeface="Book Antiqua" panose="02040602050305030304" pitchFamily="18" charset="0"/>
              </a:rPr>
              <a:t>CARCINOMA</a:t>
            </a:r>
          </a:p>
          <a:p>
            <a:pPr algn="just">
              <a:buFont typeface="Wingdings" panose="05000000000000000000" pitchFamily="2" charset="2"/>
              <a:buChar char="q"/>
            </a:pPr>
            <a:endParaRPr lang="en-MY" sz="2600" b="1" dirty="0">
              <a:effectLst>
                <a:outerShdw blurRad="38100" dist="38100" dir="2700000" algn="tl">
                  <a:srgbClr val="000000">
                    <a:alpha val="43137"/>
                  </a:srgbClr>
                </a:outerShdw>
              </a:effectLst>
              <a:latin typeface="Book Antiqua" panose="02040602050305030304" pitchFamily="18" charset="0"/>
            </a:endParaRPr>
          </a:p>
          <a:p>
            <a:pPr algn="just">
              <a:buFont typeface="Wingdings" panose="05000000000000000000" pitchFamily="2" charset="2"/>
              <a:buChar char="q"/>
            </a:pPr>
            <a:r>
              <a:rPr lang="en-MY" sz="2600" b="1" dirty="0">
                <a:effectLst>
                  <a:outerShdw blurRad="38100" dist="38100" dir="2700000" algn="tl">
                    <a:srgbClr val="000000">
                      <a:alpha val="43137"/>
                    </a:srgbClr>
                  </a:outerShdw>
                </a:effectLst>
                <a:latin typeface="Book Antiqua" panose="02040602050305030304" pitchFamily="18" charset="0"/>
              </a:rPr>
              <a:t>CHEMORADIATION CARRIES TOXICITY</a:t>
            </a:r>
          </a:p>
        </p:txBody>
      </p:sp>
    </p:spTree>
    <p:extLst>
      <p:ext uri="{BB962C8B-B14F-4D97-AF65-F5344CB8AC3E}">
        <p14:creationId xmlns:p14="http://schemas.microsoft.com/office/powerpoint/2010/main" val="20608163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5000"/>
            <a:lum/>
          </a:blip>
          <a:srcRect/>
          <a:stretch>
            <a:fillRect/>
          </a:stretch>
        </a:blip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335B0779-313C-4B40-9850-7FA9805A1221}" type="slidenum">
              <a:rPr lang="en-MY" smtClean="0">
                <a:solidFill>
                  <a:srgbClr val="E7DEC9">
                    <a:shade val="50000"/>
                    <a:satMod val="200000"/>
                  </a:srgbClr>
                </a:solidFill>
              </a:rPr>
              <a:pPr>
                <a:defRPr/>
              </a:pPr>
              <a:t>25</a:t>
            </a:fld>
            <a:endParaRPr lang="en-MY">
              <a:solidFill>
                <a:srgbClr val="E7DEC9">
                  <a:shade val="50000"/>
                  <a:satMod val="200000"/>
                </a:srgbClr>
              </a:solidFill>
            </a:endParaRPr>
          </a:p>
        </p:txBody>
      </p:sp>
      <p:pic>
        <p:nvPicPr>
          <p:cNvPr id="6" name="Picture 2" descr="C:\Users\Chin Eu\Downloads\image1.jpe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8083" y="3058885"/>
            <a:ext cx="2088231" cy="325271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4222" y="1061902"/>
            <a:ext cx="6646626"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74069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6113" y="274638"/>
            <a:ext cx="7498080" cy="1143000"/>
          </a:xfrm>
        </p:spPr>
        <p:txBody>
          <a:bodyPr>
            <a:normAutofit/>
          </a:bodyPr>
          <a:lstStyle/>
          <a:p>
            <a:pPr algn="ctr"/>
            <a:r>
              <a:rPr lang="en-US" sz="4000" b="1" dirty="0" smtClean="0">
                <a:solidFill>
                  <a:srgbClr val="CC6600"/>
                </a:solidFill>
                <a:latin typeface="Baskerville Old Face" panose="02020602080505020303" pitchFamily="18" charset="0"/>
              </a:rPr>
              <a:t>DEFINITION</a:t>
            </a:r>
            <a:endParaRPr lang="en-MY" sz="4000" b="1" dirty="0">
              <a:solidFill>
                <a:srgbClr val="CC6600"/>
              </a:solidFill>
              <a:latin typeface="Baskerville Old Face" panose="02020602080505020303" pitchFamily="18" charset="0"/>
            </a:endParaRPr>
          </a:p>
        </p:txBody>
      </p:sp>
      <p:sp>
        <p:nvSpPr>
          <p:cNvPr id="3" name="Content Placeholder 2"/>
          <p:cNvSpPr>
            <a:spLocks noGrp="1"/>
          </p:cNvSpPr>
          <p:nvPr>
            <p:ph idx="1"/>
          </p:nvPr>
        </p:nvSpPr>
        <p:spPr>
          <a:xfrm>
            <a:off x="1254847" y="1447800"/>
            <a:ext cx="7498080" cy="4800600"/>
          </a:xfrm>
        </p:spPr>
        <p:txBody>
          <a:bodyPr/>
          <a:lstStyle/>
          <a:p>
            <a:r>
              <a:rPr lang="en-US" sz="2400" b="1" dirty="0" smtClean="0">
                <a:effectLst>
                  <a:outerShdw blurRad="38100" dist="38100" dir="2700000" algn="tl">
                    <a:srgbClr val="000000">
                      <a:alpha val="43137"/>
                    </a:srgbClr>
                  </a:outerShdw>
                </a:effectLst>
                <a:latin typeface="Book Antiqua" panose="02040602050305030304" pitchFamily="18" charset="0"/>
              </a:rPr>
              <a:t>NEOADJUVANT TREATMENT</a:t>
            </a:r>
          </a:p>
          <a:p>
            <a:pPr marL="0" indent="0">
              <a:buNone/>
            </a:pPr>
            <a:r>
              <a:rPr lang="en-US" dirty="0" smtClean="0"/>
              <a:t>	</a:t>
            </a:r>
            <a:r>
              <a:rPr lang="en-US" sz="2400" dirty="0" smtClean="0">
                <a:latin typeface="Book Antiqua" panose="02040602050305030304" pitchFamily="18" charset="0"/>
              </a:rPr>
              <a:t>Treatment given before any definitive 	management.</a:t>
            </a:r>
          </a:p>
          <a:p>
            <a:pPr marL="0" indent="0">
              <a:buNone/>
            </a:pPr>
            <a:endParaRPr lang="en-US" dirty="0" smtClean="0"/>
          </a:p>
          <a:p>
            <a:r>
              <a:rPr lang="en-US" sz="2400" b="1" dirty="0" smtClean="0">
                <a:effectLst>
                  <a:outerShdw blurRad="38100" dist="38100" dir="2700000" algn="tl">
                    <a:srgbClr val="000000">
                      <a:alpha val="43137"/>
                    </a:srgbClr>
                  </a:outerShdw>
                </a:effectLst>
                <a:latin typeface="Book Antiqua" panose="02040602050305030304" pitchFamily="18" charset="0"/>
              </a:rPr>
              <a:t>ADJUVANT TREATMENT</a:t>
            </a:r>
          </a:p>
          <a:p>
            <a:pPr marL="0" indent="0">
              <a:buNone/>
            </a:pPr>
            <a:r>
              <a:rPr lang="en-US" dirty="0" smtClean="0"/>
              <a:t>	</a:t>
            </a:r>
            <a:r>
              <a:rPr lang="en-US" sz="2400" dirty="0" smtClean="0">
                <a:latin typeface="Book Antiqua" panose="02040602050305030304" pitchFamily="18" charset="0"/>
              </a:rPr>
              <a:t>Treatment given after any definitive 	management.</a:t>
            </a:r>
          </a:p>
          <a:p>
            <a:pPr marL="0" indent="0">
              <a:buNone/>
            </a:pPr>
            <a:endParaRPr lang="en-MY" dirty="0"/>
          </a:p>
        </p:txBody>
      </p:sp>
    </p:spTree>
    <p:extLst>
      <p:ext uri="{BB962C8B-B14F-4D97-AF65-F5344CB8AC3E}">
        <p14:creationId xmlns:p14="http://schemas.microsoft.com/office/powerpoint/2010/main" val="254866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9150" y="221473"/>
            <a:ext cx="7498080" cy="1143000"/>
          </a:xfrm>
        </p:spPr>
        <p:txBody>
          <a:bodyPr>
            <a:noAutofit/>
          </a:bodyPr>
          <a:lstStyle/>
          <a:p>
            <a:pPr algn="ctr"/>
            <a:r>
              <a:rPr lang="en-US" sz="3600" b="1" dirty="0">
                <a:solidFill>
                  <a:srgbClr val="CC6600"/>
                </a:solidFill>
                <a:latin typeface="Baskerville Old Face" panose="02020602080505020303" pitchFamily="18" charset="0"/>
              </a:rPr>
              <a:t>ONCOLOGY MANAGEMENT </a:t>
            </a:r>
            <a:endParaRPr lang="en-MY" sz="3600" b="1" dirty="0">
              <a:solidFill>
                <a:srgbClr val="CC6600"/>
              </a:solidFill>
              <a:latin typeface="Baskerville Old Face" panose="02020602080505020303" pitchFamily="18" charset="0"/>
            </a:endParaRPr>
          </a:p>
        </p:txBody>
      </p:sp>
      <p:sp>
        <p:nvSpPr>
          <p:cNvPr id="3" name="Content Placeholder 2"/>
          <p:cNvSpPr>
            <a:spLocks noGrp="1"/>
          </p:cNvSpPr>
          <p:nvPr>
            <p:ph idx="1"/>
          </p:nvPr>
        </p:nvSpPr>
        <p:spPr/>
        <p:txBody>
          <a:bodyPr>
            <a:normAutofit fontScale="92500" lnSpcReduction="10000"/>
          </a:bodyPr>
          <a:lstStyle/>
          <a:p>
            <a:pPr marL="82296" indent="0">
              <a:buNone/>
            </a:pPr>
            <a:r>
              <a:rPr lang="en-US" sz="2800" b="1" dirty="0" smtClean="0">
                <a:effectLst>
                  <a:outerShdw blurRad="38100" dist="38100" dir="2700000" algn="tl">
                    <a:srgbClr val="000000">
                      <a:alpha val="43137"/>
                    </a:srgbClr>
                  </a:outerShdw>
                </a:effectLst>
                <a:latin typeface="Book Antiqua" panose="02040602050305030304" pitchFamily="18" charset="0"/>
              </a:rPr>
              <a:t>CHEMOTHERAPY</a:t>
            </a:r>
          </a:p>
          <a:p>
            <a:endParaRPr lang="en-US" sz="2800" b="1" dirty="0">
              <a:effectLst>
                <a:outerShdw blurRad="38100" dist="38100" dir="2700000" algn="tl">
                  <a:srgbClr val="000000">
                    <a:alpha val="43137"/>
                  </a:srgbClr>
                </a:outerShdw>
              </a:effectLst>
              <a:latin typeface="Book Antiqua" panose="02040602050305030304" pitchFamily="18" charset="0"/>
            </a:endParaRPr>
          </a:p>
          <a:p>
            <a:pPr marL="82296" indent="0">
              <a:buNone/>
            </a:pPr>
            <a:r>
              <a:rPr lang="en-US" sz="2800" b="1" dirty="0" smtClean="0">
                <a:effectLst>
                  <a:outerShdw blurRad="38100" dist="38100" dir="2700000" algn="tl">
                    <a:srgbClr val="000000">
                      <a:alpha val="43137"/>
                    </a:srgbClr>
                  </a:outerShdw>
                </a:effectLst>
                <a:latin typeface="Book Antiqua" panose="02040602050305030304" pitchFamily="18" charset="0"/>
              </a:rPr>
              <a:t>RADIOTHERAPY</a:t>
            </a:r>
          </a:p>
          <a:p>
            <a:endParaRPr lang="en-US" sz="2800" b="1" dirty="0">
              <a:effectLst>
                <a:outerShdw blurRad="38100" dist="38100" dir="2700000" algn="tl">
                  <a:srgbClr val="000000">
                    <a:alpha val="43137"/>
                  </a:srgbClr>
                </a:outerShdw>
              </a:effectLst>
              <a:latin typeface="Book Antiqua" panose="02040602050305030304" pitchFamily="18" charset="0"/>
            </a:endParaRPr>
          </a:p>
          <a:p>
            <a:pPr marL="82296" indent="0">
              <a:buNone/>
            </a:pPr>
            <a:r>
              <a:rPr lang="en-US" sz="2800" b="1" dirty="0">
                <a:effectLst>
                  <a:outerShdw blurRad="38100" dist="38100" dir="2700000" algn="tl">
                    <a:srgbClr val="000000">
                      <a:alpha val="43137"/>
                    </a:srgbClr>
                  </a:outerShdw>
                </a:effectLst>
                <a:latin typeface="Book Antiqua" panose="02040602050305030304" pitchFamily="18" charset="0"/>
              </a:rPr>
              <a:t>CONCURRENT </a:t>
            </a:r>
            <a:endParaRPr lang="en-US" sz="2800" b="1" dirty="0" smtClean="0">
              <a:effectLst>
                <a:outerShdw blurRad="38100" dist="38100" dir="2700000" algn="tl">
                  <a:srgbClr val="000000">
                    <a:alpha val="43137"/>
                  </a:srgbClr>
                </a:outerShdw>
              </a:effectLst>
              <a:latin typeface="Book Antiqua" panose="02040602050305030304" pitchFamily="18" charset="0"/>
            </a:endParaRPr>
          </a:p>
          <a:p>
            <a:endParaRPr lang="en-US" sz="2800" b="1" dirty="0" smtClean="0">
              <a:effectLst>
                <a:outerShdw blurRad="38100" dist="38100" dir="2700000" algn="tl">
                  <a:srgbClr val="000000">
                    <a:alpha val="43137"/>
                  </a:srgbClr>
                </a:outerShdw>
              </a:effectLst>
              <a:latin typeface="Book Antiqua" panose="02040602050305030304" pitchFamily="18" charset="0"/>
            </a:endParaRPr>
          </a:p>
          <a:p>
            <a:pPr marL="82296" indent="0">
              <a:buNone/>
            </a:pPr>
            <a:r>
              <a:rPr lang="en-US" sz="2800" b="1" dirty="0" smtClean="0">
                <a:effectLst>
                  <a:outerShdw blurRad="38100" dist="38100" dir="2700000" algn="tl">
                    <a:srgbClr val="000000">
                      <a:alpha val="43137"/>
                    </a:srgbClr>
                  </a:outerShdw>
                </a:effectLst>
                <a:latin typeface="Book Antiqua" panose="02040602050305030304" pitchFamily="18" charset="0"/>
              </a:rPr>
              <a:t>CHEMORADIOTHERAPY</a:t>
            </a:r>
          </a:p>
          <a:p>
            <a:endParaRPr lang="en-US" sz="2800" b="1" dirty="0">
              <a:effectLst>
                <a:outerShdw blurRad="38100" dist="38100" dir="2700000" algn="tl">
                  <a:srgbClr val="000000">
                    <a:alpha val="43137"/>
                  </a:srgbClr>
                </a:outerShdw>
              </a:effectLst>
              <a:latin typeface="Book Antiqua" panose="02040602050305030304" pitchFamily="18" charset="0"/>
            </a:endParaRPr>
          </a:p>
          <a:p>
            <a:pPr marL="82296" indent="0">
              <a:buNone/>
            </a:pPr>
            <a:r>
              <a:rPr lang="en-US" sz="2800" b="1" dirty="0">
                <a:effectLst>
                  <a:outerShdw blurRad="38100" dist="38100" dir="2700000" algn="tl">
                    <a:srgbClr val="000000">
                      <a:alpha val="43137"/>
                    </a:srgbClr>
                  </a:outerShdw>
                </a:effectLst>
                <a:latin typeface="Book Antiqua" panose="02040602050305030304" pitchFamily="18" charset="0"/>
              </a:rPr>
              <a:t>TARGETED </a:t>
            </a:r>
            <a:r>
              <a:rPr lang="en-US" sz="2800" b="1" dirty="0" smtClean="0">
                <a:effectLst>
                  <a:outerShdw blurRad="38100" dist="38100" dir="2700000" algn="tl">
                    <a:srgbClr val="000000">
                      <a:alpha val="43137"/>
                    </a:srgbClr>
                  </a:outerShdw>
                </a:effectLst>
                <a:latin typeface="Book Antiqua" panose="02040602050305030304" pitchFamily="18" charset="0"/>
              </a:rPr>
              <a:t>THERAPY</a:t>
            </a:r>
          </a:p>
          <a:p>
            <a:endParaRPr lang="en-US" sz="2800" b="1" dirty="0">
              <a:effectLst>
                <a:outerShdw blurRad="38100" dist="38100" dir="2700000" algn="tl">
                  <a:srgbClr val="000000">
                    <a:alpha val="43137"/>
                  </a:srgbClr>
                </a:outerShdw>
              </a:effectLst>
              <a:latin typeface="Book Antiqua" panose="02040602050305030304" pitchFamily="18" charset="0"/>
            </a:endParaRPr>
          </a:p>
          <a:p>
            <a:pPr marL="82296" indent="0">
              <a:buNone/>
            </a:pPr>
            <a:r>
              <a:rPr lang="en-US" sz="2800" b="1" dirty="0">
                <a:effectLst>
                  <a:outerShdw blurRad="38100" dist="38100" dir="2700000" algn="tl">
                    <a:srgbClr val="000000">
                      <a:alpha val="43137"/>
                    </a:srgbClr>
                  </a:outerShdw>
                </a:effectLst>
                <a:latin typeface="Book Antiqua" panose="02040602050305030304" pitchFamily="18" charset="0"/>
              </a:rPr>
              <a:t>PALLIATIVE</a:t>
            </a:r>
            <a:endParaRPr lang="en-MY" sz="2800" b="1" dirty="0">
              <a:effectLst>
                <a:outerShdw blurRad="38100" dist="38100" dir="2700000" algn="tl">
                  <a:srgbClr val="000000">
                    <a:alpha val="43137"/>
                  </a:srgbClr>
                </a:outerShdw>
              </a:effectLst>
              <a:latin typeface="Book Antiqua" panose="02040602050305030304" pitchFamily="18" charset="0"/>
            </a:endParaRPr>
          </a:p>
        </p:txBody>
      </p:sp>
    </p:spTree>
    <p:extLst>
      <p:ext uri="{BB962C8B-B14F-4D97-AF65-F5344CB8AC3E}">
        <p14:creationId xmlns:p14="http://schemas.microsoft.com/office/powerpoint/2010/main" val="1986090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37199" y="1324968"/>
            <a:ext cx="8229600" cy="4416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9564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DC34EDC-8C26-4AB8-B09F-B1E999EED4D9}"/>
              </a:ext>
            </a:extLst>
          </p:cNvPr>
          <p:cNvSpPr>
            <a:spLocks noGrp="1"/>
          </p:cNvSpPr>
          <p:nvPr>
            <p:ph type="title"/>
          </p:nvPr>
        </p:nvSpPr>
        <p:spPr>
          <a:xfrm>
            <a:off x="1265480" y="274638"/>
            <a:ext cx="7498080" cy="1143000"/>
          </a:xfrm>
        </p:spPr>
        <p:txBody>
          <a:bodyPr>
            <a:normAutofit/>
          </a:bodyPr>
          <a:lstStyle/>
          <a:p>
            <a:pPr algn="ctr"/>
            <a:r>
              <a:rPr lang="en-MY" sz="3600" b="1" dirty="0">
                <a:solidFill>
                  <a:srgbClr val="CC6600"/>
                </a:solidFill>
                <a:latin typeface="Baskerville Old Face" panose="02020602080505020303" pitchFamily="18" charset="0"/>
              </a:rPr>
              <a:t>HOW </a:t>
            </a:r>
            <a:r>
              <a:rPr lang="en-MY" sz="3600" b="1" dirty="0" smtClean="0">
                <a:solidFill>
                  <a:srgbClr val="CC6600"/>
                </a:solidFill>
                <a:latin typeface="Baskerville Old Face" panose="02020602080505020303" pitchFamily="18" charset="0"/>
              </a:rPr>
              <a:t>RADIOTHERAPY </a:t>
            </a:r>
            <a:r>
              <a:rPr lang="en-MY" sz="3600" b="1" dirty="0">
                <a:solidFill>
                  <a:srgbClr val="CC6600"/>
                </a:solidFill>
                <a:latin typeface="Baskerville Old Face" panose="02020602080505020303" pitchFamily="18" charset="0"/>
              </a:rPr>
              <a:t>WORKS?</a:t>
            </a:r>
          </a:p>
        </p:txBody>
      </p:sp>
      <p:pic>
        <p:nvPicPr>
          <p:cNvPr id="4" name="Picture 5">
            <a:extLst>
              <a:ext uri="{FF2B5EF4-FFF2-40B4-BE49-F238E27FC236}">
                <a16:creationId xmlns:a16="http://schemas.microsoft.com/office/drawing/2014/main" xmlns="" id="{1AD0DFFE-1681-4666-B9E1-A7AD3D7C177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58909" y="1626782"/>
            <a:ext cx="7025872" cy="38915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8091336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Azimie-Fizik\Pictures\gambar presentation en.azhar\2013-06-24 11.30.49.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28604" y="1085850"/>
            <a:ext cx="4775200" cy="268605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Azimie-Fizik\Pictures\gambar presentation en.azhar\2013-06-24 11.41.55.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343400" y="1428750"/>
            <a:ext cx="4572000" cy="257175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955805" y="3200400"/>
            <a:ext cx="4775200" cy="2686050"/>
          </a:xfrm>
          <a:prstGeom prst="rect">
            <a:avLst/>
          </a:prstGeom>
        </p:spPr>
      </p:pic>
    </p:spTree>
    <p:extLst>
      <p:ext uri="{BB962C8B-B14F-4D97-AF65-F5344CB8AC3E}">
        <p14:creationId xmlns:p14="http://schemas.microsoft.com/office/powerpoint/2010/main" val="4063078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860699" y="418016"/>
            <a:ext cx="6209292" cy="59508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389835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4.png"/>
          <p:cNvPicPr>
            <a:picLocks noGrp="1" noChangeAspect="1"/>
          </p:cNvPicPr>
          <p:nvPr>
            <p:ph idx="1"/>
          </p:nvPr>
        </p:nvPicPr>
        <p:blipFill>
          <a:blip r:embed="rId2">
            <a:extLst>
              <a:ext uri="{28A0092B-C50C-407E-A947-70E740481C1C}">
                <a14:useLocalDpi xmlns:a14="http://schemas.microsoft.com/office/drawing/2010/main" val="0"/>
              </a:ext>
            </a:extLst>
          </a:blip>
          <a:srcRect t="-16477" b="-16477"/>
          <a:stretch>
            <a:fillRect/>
          </a:stretch>
        </p:blipFill>
        <p:spPr>
          <a:xfrm>
            <a:off x="999456" y="989073"/>
            <a:ext cx="8144544" cy="5006061"/>
          </a:xfrm>
        </p:spPr>
      </p:pic>
    </p:spTree>
    <p:extLst>
      <p:ext uri="{BB962C8B-B14F-4D97-AF65-F5344CB8AC3E}">
        <p14:creationId xmlns:p14="http://schemas.microsoft.com/office/powerpoint/2010/main" val="256588941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1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1900</TotalTime>
  <Words>2026</Words>
  <Application>Microsoft Office PowerPoint</Application>
  <PresentationFormat>On-screen Show (4:3)</PresentationFormat>
  <Paragraphs>152</Paragraphs>
  <Slides>25</Slides>
  <Notes>6</Notes>
  <HiddenSlides>0</HiddenSlides>
  <MMClips>0</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Solstice</vt:lpstr>
      <vt:lpstr>1_Solstice</vt:lpstr>
      <vt:lpstr>  by  DR. IBTISAM MUHAMAD NOR CLINICAL ONCOLOGIST GENERAL HOSPITAL KUALA LUMPUR  </vt:lpstr>
      <vt:lpstr>ONCOLOGICAL  MANAGEMENT OF COLORECTAL CARCINOMA</vt:lpstr>
      <vt:lpstr>DEFINITION</vt:lpstr>
      <vt:lpstr>ONCOLOGY MANAGEMENT </vt:lpstr>
      <vt:lpstr>PowerPoint Presentation</vt:lpstr>
      <vt:lpstr>HOW RADIOTHERAPY WORKS?</vt:lpstr>
      <vt:lpstr>PowerPoint Presentation</vt:lpstr>
      <vt:lpstr>PowerPoint Presentation</vt:lpstr>
      <vt:lpstr>PowerPoint Presentation</vt:lpstr>
      <vt:lpstr>PowerPoint Presentation</vt:lpstr>
      <vt:lpstr>PowerPoint Presentation</vt:lpstr>
      <vt:lpstr>STAGE I AND II COLON CARCINOMA</vt:lpstr>
      <vt:lpstr>STAGE III COLON CARCINOMA</vt:lpstr>
      <vt:lpstr>PowerPoint Presentation</vt:lpstr>
      <vt:lpstr>RECTAL CARCINOMA-1</vt:lpstr>
      <vt:lpstr>RECTAL CARCINOMA-2</vt:lpstr>
      <vt:lpstr>METASTATIC OR LOCALLY ADVANCED COLORECTAL CANCER-1</vt:lpstr>
      <vt:lpstr>METASTATIC OR LOCALLY ADVANCED COLORECTAL CANCER-2</vt:lpstr>
      <vt:lpstr>PowerPoint Presentation</vt:lpstr>
      <vt:lpstr>TARGETED THERAPY</vt:lpstr>
      <vt:lpstr>PALLIATIVE  RADIOTHERAPY</vt:lpstr>
      <vt:lpstr>CHEMOTHERAPY SIDE EFFECTS (APPENDIX 6)</vt:lpstr>
      <vt:lpstr>RADIOTHERAPY SIDE EFFECTS</vt:lpstr>
      <vt:lpstr>TAKE HOME MESSAGES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Hafizah Zaharah</dc:creator>
  <cp:lastModifiedBy>Chin Eu</cp:lastModifiedBy>
  <cp:revision>74</cp:revision>
  <cp:lastPrinted>2018-09-24T02:45:22Z</cp:lastPrinted>
  <dcterms:created xsi:type="dcterms:W3CDTF">2018-06-22T02:28:17Z</dcterms:created>
  <dcterms:modified xsi:type="dcterms:W3CDTF">2018-11-16T01:52:20Z</dcterms:modified>
</cp:coreProperties>
</file>